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2.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2" r:id="rId2"/>
    <p:sldMasterId id="2147483671" r:id="rId3"/>
    <p:sldMasterId id="2147483684" r:id="rId4"/>
  </p:sldMasterIdLst>
  <p:notesMasterIdLst>
    <p:notesMasterId r:id="rId44"/>
  </p:notesMasterIdLst>
  <p:sldIdLst>
    <p:sldId id="256" r:id="rId5"/>
    <p:sldId id="336" r:id="rId6"/>
    <p:sldId id="257" r:id="rId7"/>
    <p:sldId id="353" r:id="rId8"/>
    <p:sldId id="258" r:id="rId9"/>
    <p:sldId id="259" r:id="rId10"/>
    <p:sldId id="260" r:id="rId11"/>
    <p:sldId id="349" r:id="rId12"/>
    <p:sldId id="273" r:id="rId13"/>
    <p:sldId id="274" r:id="rId14"/>
    <p:sldId id="331" r:id="rId15"/>
    <p:sldId id="290" r:id="rId16"/>
    <p:sldId id="291" r:id="rId17"/>
    <p:sldId id="266" r:id="rId18"/>
    <p:sldId id="267" r:id="rId19"/>
    <p:sldId id="278" r:id="rId20"/>
    <p:sldId id="354" r:id="rId21"/>
    <p:sldId id="293" r:id="rId22"/>
    <p:sldId id="332" r:id="rId23"/>
    <p:sldId id="286" r:id="rId24"/>
    <p:sldId id="287" r:id="rId25"/>
    <p:sldId id="352" r:id="rId26"/>
    <p:sldId id="333" r:id="rId27"/>
    <p:sldId id="334" r:id="rId28"/>
    <p:sldId id="288" r:id="rId29"/>
    <p:sldId id="289" r:id="rId30"/>
    <p:sldId id="351" r:id="rId31"/>
    <p:sldId id="294" r:id="rId32"/>
    <p:sldId id="276" r:id="rId33"/>
    <p:sldId id="340" r:id="rId34"/>
    <p:sldId id="341" r:id="rId35"/>
    <p:sldId id="347" r:id="rId36"/>
    <p:sldId id="335" r:id="rId37"/>
    <p:sldId id="338" r:id="rId38"/>
    <p:sldId id="348" r:id="rId39"/>
    <p:sldId id="337" r:id="rId40"/>
    <p:sldId id="350" r:id="rId41"/>
    <p:sldId id="271" r:id="rId42"/>
    <p:sldId id="284" r:id="rId43"/>
  </p:sldIdLst>
  <p:sldSz cx="9144000" cy="6858000" type="screen4x3"/>
  <p:notesSz cx="6858000" cy="9144000"/>
  <p:defaultTextStyle>
    <a:defPPr>
      <a:defRPr lang="en-US"/>
    </a:defPPr>
    <a:lvl1pPr algn="l" rtl="0" fontAlgn="base">
      <a:spcBef>
        <a:spcPct val="0"/>
      </a:spcBef>
      <a:spcAft>
        <a:spcPct val="0"/>
      </a:spcAft>
      <a:defRPr sz="2400" kern="1200">
        <a:solidFill>
          <a:schemeClr val="tx1"/>
        </a:solidFill>
        <a:latin typeface="Times New Roman" pitchFamily="18" charset="0"/>
        <a:ea typeface="+mn-ea"/>
        <a:cs typeface="+mn-cs"/>
      </a:defRPr>
    </a:lvl1pPr>
    <a:lvl2pPr marL="457200" algn="l" rtl="0" fontAlgn="base">
      <a:spcBef>
        <a:spcPct val="0"/>
      </a:spcBef>
      <a:spcAft>
        <a:spcPct val="0"/>
      </a:spcAft>
      <a:defRPr sz="2400" kern="1200">
        <a:solidFill>
          <a:schemeClr val="tx1"/>
        </a:solidFill>
        <a:latin typeface="Times New Roman" pitchFamily="18" charset="0"/>
        <a:ea typeface="+mn-ea"/>
        <a:cs typeface="+mn-cs"/>
      </a:defRPr>
    </a:lvl2pPr>
    <a:lvl3pPr marL="914400" algn="l" rtl="0" fontAlgn="base">
      <a:spcBef>
        <a:spcPct val="0"/>
      </a:spcBef>
      <a:spcAft>
        <a:spcPct val="0"/>
      </a:spcAft>
      <a:defRPr sz="2400" kern="1200">
        <a:solidFill>
          <a:schemeClr val="tx1"/>
        </a:solidFill>
        <a:latin typeface="Times New Roman" pitchFamily="18" charset="0"/>
        <a:ea typeface="+mn-ea"/>
        <a:cs typeface="+mn-cs"/>
      </a:defRPr>
    </a:lvl3pPr>
    <a:lvl4pPr marL="1371600" algn="l" rtl="0" fontAlgn="base">
      <a:spcBef>
        <a:spcPct val="0"/>
      </a:spcBef>
      <a:spcAft>
        <a:spcPct val="0"/>
      </a:spcAft>
      <a:defRPr sz="2400" kern="1200">
        <a:solidFill>
          <a:schemeClr val="tx1"/>
        </a:solidFill>
        <a:latin typeface="Times New Roman" pitchFamily="18" charset="0"/>
        <a:ea typeface="+mn-ea"/>
        <a:cs typeface="+mn-cs"/>
      </a:defRPr>
    </a:lvl4pPr>
    <a:lvl5pPr marL="1828800" algn="l" rtl="0" fontAlgn="base">
      <a:spcBef>
        <a:spcPct val="0"/>
      </a:spcBef>
      <a:spcAft>
        <a:spcPct val="0"/>
      </a:spcAft>
      <a:defRPr sz="2400" kern="1200">
        <a:solidFill>
          <a:schemeClr val="tx1"/>
        </a:solidFill>
        <a:latin typeface="Times New Roman" pitchFamily="18" charset="0"/>
        <a:ea typeface="+mn-ea"/>
        <a:cs typeface="+mn-cs"/>
      </a:defRPr>
    </a:lvl5pPr>
    <a:lvl6pPr marL="2286000" algn="l" defTabSz="914400" rtl="0" eaLnBrk="1" latinLnBrk="0" hangingPunct="1">
      <a:defRPr sz="2400" kern="1200">
        <a:solidFill>
          <a:schemeClr val="tx1"/>
        </a:solidFill>
        <a:latin typeface="Times New Roman" pitchFamily="18" charset="0"/>
        <a:ea typeface="+mn-ea"/>
        <a:cs typeface="+mn-cs"/>
      </a:defRPr>
    </a:lvl6pPr>
    <a:lvl7pPr marL="2743200" algn="l" defTabSz="914400" rtl="0" eaLnBrk="1" latinLnBrk="0" hangingPunct="1">
      <a:defRPr sz="2400" kern="1200">
        <a:solidFill>
          <a:schemeClr val="tx1"/>
        </a:solidFill>
        <a:latin typeface="Times New Roman" pitchFamily="18" charset="0"/>
        <a:ea typeface="+mn-ea"/>
        <a:cs typeface="+mn-cs"/>
      </a:defRPr>
    </a:lvl7pPr>
    <a:lvl8pPr marL="3200400" algn="l" defTabSz="914400" rtl="0" eaLnBrk="1" latinLnBrk="0" hangingPunct="1">
      <a:defRPr sz="2400" kern="1200">
        <a:solidFill>
          <a:schemeClr val="tx1"/>
        </a:solidFill>
        <a:latin typeface="Times New Roman" pitchFamily="18" charset="0"/>
        <a:ea typeface="+mn-ea"/>
        <a:cs typeface="+mn-cs"/>
      </a:defRPr>
    </a:lvl8pPr>
    <a:lvl9pPr marL="3657600" algn="l" defTabSz="914400" rtl="0" eaLnBrk="1" latinLnBrk="0" hangingPunct="1">
      <a:defRPr sz="2400" kern="1200">
        <a:solidFill>
          <a:schemeClr val="tx1"/>
        </a:solidFill>
        <a:latin typeface="Times New Roman" pitchFamily="18"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C00"/>
    <a:srgbClr val="CCFF99"/>
    <a:srgbClr val="FF66FF"/>
    <a:srgbClr val="DCC18A"/>
    <a:srgbClr val="6CA62C"/>
    <a:srgbClr val="F8B66E"/>
    <a:srgbClr val="99CC00"/>
    <a:srgbClr val="CCCC00"/>
    <a:srgbClr val="FF9900"/>
    <a:srgbClr val="FFCC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700" autoAdjust="0"/>
    <p:restoredTop sz="96149" autoAdjust="0"/>
  </p:normalViewPr>
  <p:slideViewPr>
    <p:cSldViewPr>
      <p:cViewPr varScale="1">
        <p:scale>
          <a:sx n="175" d="100"/>
          <a:sy n="175" d="100"/>
        </p:scale>
        <p:origin x="3912" y="12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00" d="100"/>
        <a:sy n="100" d="100"/>
      </p:scale>
      <p:origin x="0" y="0"/>
    </p:cViewPr>
  </p:sorterViewPr>
  <p:notesViewPr>
    <p:cSldViewPr>
      <p:cViewPr varScale="1">
        <p:scale>
          <a:sx n="56" d="100"/>
          <a:sy n="56" d="100"/>
        </p:scale>
        <p:origin x="-1722" y="-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60831862054649"/>
          <c:y val="8.0040015806327497E-2"/>
          <c:w val="0.78583478332732104"/>
          <c:h val="0.75290302616384197"/>
        </c:manualLayout>
      </c:layout>
      <c:scatterChart>
        <c:scatterStyle val="lineMarker"/>
        <c:varyColors val="0"/>
        <c:ser>
          <c:idx val="0"/>
          <c:order val="0"/>
          <c:tx>
            <c:strRef>
              <c:f>Sheet2!$B$1</c:f>
              <c:strCache>
                <c:ptCount val="1"/>
                <c:pt idx="0">
                  <c:v>$ Spent by Customer</c:v>
                </c:pt>
              </c:strCache>
            </c:strRef>
          </c:tx>
          <c:spPr>
            <a:ln w="28575">
              <a:noFill/>
            </a:ln>
          </c:spPr>
          <c:marker>
            <c:symbol val="diamond"/>
            <c:size val="12"/>
            <c:spPr>
              <a:solidFill>
                <a:srgbClr val="FF0000"/>
              </a:solidFill>
            </c:spPr>
          </c:marker>
          <c:trendline>
            <c:trendlineType val="linear"/>
            <c:dispRSqr val="0"/>
            <c:dispEq val="1"/>
            <c:trendlineLbl>
              <c:layout>
                <c:manualLayout>
                  <c:x val="-0.32567711719521297"/>
                  <c:y val="-6.6026723932235742E-2"/>
                </c:manualLayout>
              </c:layout>
              <c:numFmt formatCode="#,##0.00" sourceLinked="0"/>
              <c:spPr>
                <a:solidFill>
                  <a:srgbClr val="FFCC66"/>
                </a:solidFill>
              </c:spPr>
              <c:txPr>
                <a:bodyPr/>
                <a:lstStyle/>
                <a:p>
                  <a:pPr>
                    <a:defRPr sz="2800" b="1" i="1"/>
                  </a:pPr>
                  <a:endParaRPr lang="en-US"/>
                </a:p>
              </c:txPr>
            </c:trendlineLbl>
          </c:trendline>
          <c:xVal>
            <c:numRef>
              <c:f>Sheet2!$A$2:$A$30</c:f>
              <c:numCache>
                <c:formatCode>General</c:formatCode>
                <c:ptCount val="29"/>
                <c:pt idx="0">
                  <c:v>4</c:v>
                </c:pt>
                <c:pt idx="1">
                  <c:v>3</c:v>
                </c:pt>
                <c:pt idx="2">
                  <c:v>2</c:v>
                </c:pt>
                <c:pt idx="3">
                  <c:v>4</c:v>
                </c:pt>
                <c:pt idx="4">
                  <c:v>3</c:v>
                </c:pt>
                <c:pt idx="5">
                  <c:v>5</c:v>
                </c:pt>
                <c:pt idx="6">
                  <c:v>3</c:v>
                </c:pt>
                <c:pt idx="7">
                  <c:v>5</c:v>
                </c:pt>
                <c:pt idx="8">
                  <c:v>1</c:v>
                </c:pt>
                <c:pt idx="9">
                  <c:v>5</c:v>
                </c:pt>
                <c:pt idx="10">
                  <c:v>6</c:v>
                </c:pt>
                <c:pt idx="11">
                  <c:v>3</c:v>
                </c:pt>
                <c:pt idx="12">
                  <c:v>4</c:v>
                </c:pt>
                <c:pt idx="13">
                  <c:v>8</c:v>
                </c:pt>
                <c:pt idx="14">
                  <c:v>4</c:v>
                </c:pt>
                <c:pt idx="15">
                  <c:v>7</c:v>
                </c:pt>
                <c:pt idx="16">
                  <c:v>0</c:v>
                </c:pt>
                <c:pt idx="17">
                  <c:v>3</c:v>
                </c:pt>
                <c:pt idx="18">
                  <c:v>0</c:v>
                </c:pt>
                <c:pt idx="19">
                  <c:v>1</c:v>
                </c:pt>
                <c:pt idx="20">
                  <c:v>3</c:v>
                </c:pt>
                <c:pt idx="21">
                  <c:v>0</c:v>
                </c:pt>
                <c:pt idx="22">
                  <c:v>1</c:v>
                </c:pt>
                <c:pt idx="23">
                  <c:v>4</c:v>
                </c:pt>
                <c:pt idx="24">
                  <c:v>5</c:v>
                </c:pt>
                <c:pt idx="25">
                  <c:v>0</c:v>
                </c:pt>
                <c:pt idx="26">
                  <c:v>3</c:v>
                </c:pt>
                <c:pt idx="27">
                  <c:v>0</c:v>
                </c:pt>
                <c:pt idx="28">
                  <c:v>5</c:v>
                </c:pt>
              </c:numCache>
            </c:numRef>
          </c:xVal>
          <c:yVal>
            <c:numRef>
              <c:f>Sheet2!$B$2:$B$30</c:f>
              <c:numCache>
                <c:formatCode>0</c:formatCode>
                <c:ptCount val="29"/>
                <c:pt idx="0">
                  <c:v>22</c:v>
                </c:pt>
                <c:pt idx="1">
                  <c:v>14</c:v>
                </c:pt>
                <c:pt idx="2">
                  <c:v>9</c:v>
                </c:pt>
                <c:pt idx="3">
                  <c:v>13</c:v>
                </c:pt>
                <c:pt idx="4">
                  <c:v>17</c:v>
                </c:pt>
                <c:pt idx="5">
                  <c:v>18</c:v>
                </c:pt>
                <c:pt idx="6">
                  <c:v>14</c:v>
                </c:pt>
                <c:pt idx="7">
                  <c:v>15</c:v>
                </c:pt>
                <c:pt idx="8">
                  <c:v>14</c:v>
                </c:pt>
                <c:pt idx="9">
                  <c:v>13</c:v>
                </c:pt>
                <c:pt idx="10">
                  <c:v>14</c:v>
                </c:pt>
                <c:pt idx="11">
                  <c:v>14</c:v>
                </c:pt>
                <c:pt idx="12">
                  <c:v>13</c:v>
                </c:pt>
                <c:pt idx="13">
                  <c:v>23</c:v>
                </c:pt>
                <c:pt idx="14">
                  <c:v>17</c:v>
                </c:pt>
                <c:pt idx="15">
                  <c:v>22</c:v>
                </c:pt>
                <c:pt idx="16">
                  <c:v>8</c:v>
                </c:pt>
                <c:pt idx="17">
                  <c:v>14</c:v>
                </c:pt>
                <c:pt idx="18">
                  <c:v>11</c:v>
                </c:pt>
                <c:pt idx="19">
                  <c:v>10</c:v>
                </c:pt>
                <c:pt idx="20">
                  <c:v>16</c:v>
                </c:pt>
                <c:pt idx="21">
                  <c:v>10</c:v>
                </c:pt>
                <c:pt idx="22">
                  <c:v>14</c:v>
                </c:pt>
                <c:pt idx="23">
                  <c:v>15</c:v>
                </c:pt>
                <c:pt idx="24">
                  <c:v>15</c:v>
                </c:pt>
                <c:pt idx="25">
                  <c:v>11</c:v>
                </c:pt>
                <c:pt idx="26">
                  <c:v>13</c:v>
                </c:pt>
                <c:pt idx="27">
                  <c:v>8</c:v>
                </c:pt>
                <c:pt idx="28">
                  <c:v>21</c:v>
                </c:pt>
              </c:numCache>
            </c:numRef>
          </c:yVal>
          <c:smooth val="0"/>
          <c:extLst>
            <c:ext xmlns:c16="http://schemas.microsoft.com/office/drawing/2014/chart" uri="{C3380CC4-5D6E-409C-BE32-E72D297353CC}">
              <c16:uniqueId val="{00000001-7B7B-884C-B989-790D1485C23A}"/>
            </c:ext>
          </c:extLst>
        </c:ser>
        <c:dLbls>
          <c:showLegendKey val="0"/>
          <c:showVal val="0"/>
          <c:showCatName val="0"/>
          <c:showSerName val="0"/>
          <c:showPercent val="0"/>
          <c:showBubbleSize val="0"/>
        </c:dLbls>
        <c:axId val="-2100557216"/>
        <c:axId val="-2099424640"/>
      </c:scatterChart>
      <c:valAx>
        <c:axId val="-2100557216"/>
        <c:scaling>
          <c:orientation val="minMax"/>
        </c:scaling>
        <c:delete val="0"/>
        <c:axPos val="b"/>
        <c:majorGridlines/>
        <c:minorGridlines/>
        <c:title>
          <c:tx>
            <c:rich>
              <a:bodyPr/>
              <a:lstStyle/>
              <a:p>
                <a:pPr>
                  <a:defRPr sz="2400"/>
                </a:pPr>
                <a:r>
                  <a:rPr lang="en-US" sz="2400"/>
                  <a:t>Number of Promotions</a:t>
                </a:r>
              </a:p>
            </c:rich>
          </c:tx>
          <c:overlay val="0"/>
        </c:title>
        <c:numFmt formatCode="General" sourceLinked="1"/>
        <c:majorTickMark val="out"/>
        <c:minorTickMark val="none"/>
        <c:tickLblPos val="nextTo"/>
        <c:txPr>
          <a:bodyPr/>
          <a:lstStyle/>
          <a:p>
            <a:pPr>
              <a:defRPr sz="1600"/>
            </a:pPr>
            <a:endParaRPr lang="en-US"/>
          </a:p>
        </c:txPr>
        <c:crossAx val="-2099424640"/>
        <c:crosses val="autoZero"/>
        <c:crossBetween val="midCat"/>
      </c:valAx>
      <c:valAx>
        <c:axId val="-2099424640"/>
        <c:scaling>
          <c:orientation val="minMax"/>
        </c:scaling>
        <c:delete val="0"/>
        <c:axPos val="l"/>
        <c:majorGridlines/>
        <c:minorGridlines/>
        <c:title>
          <c:tx>
            <c:rich>
              <a:bodyPr rot="0" vert="horz"/>
              <a:lstStyle/>
              <a:p>
                <a:pPr>
                  <a:defRPr sz="1800"/>
                </a:pPr>
                <a:r>
                  <a:rPr lang="en-US" sz="1800"/>
                  <a:t>$ Spent</a:t>
                </a:r>
                <a:r>
                  <a:rPr lang="en-US" sz="1800" baseline="0"/>
                  <a:t> by Customer</a:t>
                </a:r>
                <a:endParaRPr lang="en-US" sz="1800"/>
              </a:p>
            </c:rich>
          </c:tx>
          <c:overlay val="0"/>
        </c:title>
        <c:numFmt formatCode="0" sourceLinked="1"/>
        <c:majorTickMark val="out"/>
        <c:minorTickMark val="none"/>
        <c:tickLblPos val="nextTo"/>
        <c:txPr>
          <a:bodyPr/>
          <a:lstStyle/>
          <a:p>
            <a:pPr>
              <a:defRPr sz="1600"/>
            </a:pPr>
            <a:endParaRPr lang="en-US"/>
          </a:p>
        </c:txPr>
        <c:crossAx val="-2100557216"/>
        <c:crosses val="autoZero"/>
        <c:crossBetween val="midCat"/>
      </c:valAx>
    </c:plotArea>
    <c:plotVisOnly val="1"/>
    <c:dispBlanksAs val="gap"/>
    <c:showDLblsOverMax val="0"/>
  </c:chart>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Sheet1!$A$1</c:f>
              <c:strCache>
                <c:ptCount val="1"/>
                <c:pt idx="0">
                  <c:v>Age</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Sheet1!$A$2:$A$6</c:f>
              <c:numCache>
                <c:formatCode>General</c:formatCode>
                <c:ptCount val="5"/>
                <c:pt idx="0">
                  <c:v>3</c:v>
                </c:pt>
                <c:pt idx="1">
                  <c:v>3</c:v>
                </c:pt>
                <c:pt idx="2">
                  <c:v>3</c:v>
                </c:pt>
                <c:pt idx="3">
                  <c:v>3</c:v>
                </c:pt>
                <c:pt idx="4">
                  <c:v>3</c:v>
                </c:pt>
              </c:numCache>
            </c:numRef>
          </c:val>
          <c:extLst>
            <c:ext xmlns:c16="http://schemas.microsoft.com/office/drawing/2014/chart" uri="{C3380CC4-5D6E-409C-BE32-E72D297353CC}">
              <c16:uniqueId val="{00000000-C5D1-43E8-88FC-C6CD680AF840}"/>
            </c:ext>
          </c:extLst>
        </c:ser>
        <c:ser>
          <c:idx val="1"/>
          <c:order val="1"/>
          <c:tx>
            <c:strRef>
              <c:f>Sheet1!$B$1</c:f>
              <c:strCache>
                <c:ptCount val="1"/>
                <c:pt idx="0">
                  <c:v>Experience</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Sheet1!$B$2:$B$6</c:f>
              <c:numCache>
                <c:formatCode>General</c:formatCode>
                <c:ptCount val="5"/>
                <c:pt idx="0">
                  <c:v>4</c:v>
                </c:pt>
                <c:pt idx="1">
                  <c:v>4.5</c:v>
                </c:pt>
                <c:pt idx="2">
                  <c:v>3.5</c:v>
                </c:pt>
                <c:pt idx="3">
                  <c:v>5</c:v>
                </c:pt>
                <c:pt idx="4">
                  <c:v>3</c:v>
                </c:pt>
              </c:numCache>
            </c:numRef>
          </c:val>
          <c:extLst>
            <c:ext xmlns:c16="http://schemas.microsoft.com/office/drawing/2014/chart" uri="{C3380CC4-5D6E-409C-BE32-E72D297353CC}">
              <c16:uniqueId val="{00000001-C5D1-43E8-88FC-C6CD680AF840}"/>
            </c:ext>
          </c:extLst>
        </c:ser>
        <c:ser>
          <c:idx val="2"/>
          <c:order val="2"/>
          <c:tx>
            <c:strRef>
              <c:f>Sheet1!$C$1</c:f>
              <c:strCache>
                <c:ptCount val="1"/>
                <c:pt idx="0">
                  <c:v>Earnings</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Sheet1!$C$2:$C$6</c:f>
              <c:numCache>
                <c:formatCode>General</c:formatCode>
                <c:ptCount val="5"/>
                <c:pt idx="0">
                  <c:v>5</c:v>
                </c:pt>
                <c:pt idx="1">
                  <c:v>7</c:v>
                </c:pt>
                <c:pt idx="2">
                  <c:v>2</c:v>
                </c:pt>
                <c:pt idx="3">
                  <c:v>9</c:v>
                </c:pt>
                <c:pt idx="4">
                  <c:v>1</c:v>
                </c:pt>
              </c:numCache>
            </c:numRef>
          </c:val>
          <c:extLst>
            <c:ext xmlns:c16="http://schemas.microsoft.com/office/drawing/2014/chart" uri="{C3380CC4-5D6E-409C-BE32-E72D297353CC}">
              <c16:uniqueId val="{00000002-C5D1-43E8-88FC-C6CD680AF840}"/>
            </c:ext>
          </c:extLst>
        </c:ser>
        <c:dLbls>
          <c:dLblPos val="outEnd"/>
          <c:showLegendKey val="0"/>
          <c:showVal val="1"/>
          <c:showCatName val="0"/>
          <c:showSerName val="0"/>
          <c:showPercent val="0"/>
          <c:showBubbleSize val="0"/>
        </c:dLbls>
        <c:gapWidth val="219"/>
        <c:overlap val="-27"/>
        <c:axId val="1403539264"/>
        <c:axId val="1348974848"/>
      </c:barChart>
      <c:catAx>
        <c:axId val="1403539264"/>
        <c:scaling>
          <c:orientation val="minMax"/>
        </c:scaling>
        <c:delete val="1"/>
        <c:axPos val="b"/>
        <c:majorTickMark val="none"/>
        <c:minorTickMark val="none"/>
        <c:tickLblPos val="nextTo"/>
        <c:crossAx val="1348974848"/>
        <c:crosses val="autoZero"/>
        <c:auto val="1"/>
        <c:lblAlgn val="ctr"/>
        <c:lblOffset val="100"/>
        <c:noMultiLvlLbl val="0"/>
      </c:catAx>
      <c:valAx>
        <c:axId val="1348974848"/>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140353926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tx1"/>
      </a:solid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578"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smtClean="0"/>
            </a:lvl1pPr>
          </a:lstStyle>
          <a:p>
            <a:pPr>
              <a:defRPr/>
            </a:pPr>
            <a:endParaRPr lang="en-US"/>
          </a:p>
        </p:txBody>
      </p:sp>
      <p:sp>
        <p:nvSpPr>
          <p:cNvPr id="24579"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lvl1pPr>
          </a:lstStyle>
          <a:p>
            <a:pPr>
              <a:defRPr/>
            </a:pPr>
            <a:endParaRPr lang="en-US"/>
          </a:p>
        </p:txBody>
      </p:sp>
      <p:sp>
        <p:nvSpPr>
          <p:cNvPr id="11268"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24581"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4582"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smtClean="0"/>
            </a:lvl1pPr>
          </a:lstStyle>
          <a:p>
            <a:pPr>
              <a:defRPr/>
            </a:pPr>
            <a:endParaRPr lang="en-US"/>
          </a:p>
        </p:txBody>
      </p:sp>
      <p:sp>
        <p:nvSpPr>
          <p:cNvPr id="24583"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smtClean="0"/>
            </a:lvl1pPr>
          </a:lstStyle>
          <a:p>
            <a:pPr>
              <a:defRPr/>
            </a:pPr>
            <a:fld id="{C307DE23-A2F5-496E-889C-FBAD00ABB786}" type="slidenum">
              <a:rPr lang="en-US"/>
              <a:pPr>
                <a:defRPr/>
              </a:pPr>
              <a:t>‹#›</a:t>
            </a:fld>
            <a:endParaRPr lang="en-US"/>
          </a:p>
        </p:txBody>
      </p:sp>
    </p:spTree>
    <p:extLst>
      <p:ext uri="{BB962C8B-B14F-4D97-AF65-F5344CB8AC3E}">
        <p14:creationId xmlns:p14="http://schemas.microsoft.com/office/powerpoint/2010/main" val="216665067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p:cNvSpPr>
            <a:spLocks noGrp="1" noChangeArrowheads="1"/>
          </p:cNvSpPr>
          <p:nvPr>
            <p:ph type="sldNum" sz="quarter" idx="5"/>
          </p:nvPr>
        </p:nvSpPr>
        <p:spPr>
          <a:noFill/>
        </p:spPr>
        <p:txBody>
          <a:bodyPr/>
          <a:lstStyle/>
          <a:p>
            <a:fld id="{2FE21128-E67F-4342-A4E0-C59B7672BADB}" type="slidenum">
              <a:rPr lang="en-US"/>
              <a:pPr/>
              <a:t>1</a:t>
            </a:fld>
            <a:endParaRPr lang="en-US"/>
          </a:p>
        </p:txBody>
      </p:sp>
      <p:sp>
        <p:nvSpPr>
          <p:cNvPr id="12291" name="Rectangle 2"/>
          <p:cNvSpPr>
            <a:spLocks noGrp="1" noRot="1" noChangeAspect="1" noChangeArrowheads="1" noTextEdit="1"/>
          </p:cNvSpPr>
          <p:nvPr>
            <p:ph type="sldImg"/>
          </p:nvPr>
        </p:nvSpPr>
        <p:spPr>
          <a:ln/>
        </p:spPr>
      </p:sp>
      <p:sp>
        <p:nvSpPr>
          <p:cNvPr id="12292" name="Rectangle 3"/>
          <p:cNvSpPr>
            <a:spLocks noGrp="1" noChangeArrowheads="1"/>
          </p:cNvSpPr>
          <p:nvPr>
            <p:ph type="body" idx="1"/>
          </p:nvPr>
        </p:nvSpPr>
        <p:spPr>
          <a:noFill/>
          <a:ln/>
        </p:spPr>
        <p:txBody>
          <a:bodyPr/>
          <a:lstStyle/>
          <a:p>
            <a:pPr eaLnBrk="1" hangingPunct="1"/>
            <a:r>
              <a:rPr lang="en-US"/>
              <a:t>Thanks for inviting me.  It has been great meeting and getting to know everyone.  I am going to present this research study that is part of a new stream whose main objective is to obtain a better understanding of the role of attitudes on invidividual customer profitability.  </a:t>
            </a:r>
          </a:p>
          <a:p>
            <a:pPr eaLnBrk="1" hangingPunct="1"/>
            <a:endParaRPr lang="en-US"/>
          </a:p>
          <a:p>
            <a:pPr eaLnBrk="1" hangingPunct="1"/>
            <a:r>
              <a:rPr lang="en-US"/>
              <a:t>In this study we look at two things; (1) he role of customer attitudes on the relationship between sales calls and sales at the invidual customer level, and (2) the role of competitors in this context.</a:t>
            </a:r>
          </a:p>
          <a:p>
            <a:pPr eaLnBrk="1" hangingPunct="1"/>
            <a:endParaRPr lang="en-US"/>
          </a:p>
          <a:p>
            <a:pPr eaLnBrk="1" hangingPunct="1"/>
            <a:r>
              <a:rPr lang="en-US"/>
              <a:t>Roland’s work on customer equity was the first to propose using customer surveys to measure customer equity…here we are assessing the value of combining longitudinal customer survey panels with corresponding longitudinal customer transaction histories.</a:t>
            </a:r>
          </a:p>
        </p:txBody>
      </p:sp>
    </p:spTree>
    <p:extLst>
      <p:ext uri="{BB962C8B-B14F-4D97-AF65-F5344CB8AC3E}">
        <p14:creationId xmlns:p14="http://schemas.microsoft.com/office/powerpoint/2010/main" val="19957021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2FF087B-85F3-0C43-B659-AC1920BCB9C3}" type="slidenum">
              <a:rPr lang="en-US" smtClean="0"/>
              <a:t>5</a:t>
            </a:fld>
            <a:endParaRPr lang="en-US"/>
          </a:p>
        </p:txBody>
      </p:sp>
    </p:spTree>
    <p:extLst>
      <p:ext uri="{BB962C8B-B14F-4D97-AF65-F5344CB8AC3E}">
        <p14:creationId xmlns:p14="http://schemas.microsoft.com/office/powerpoint/2010/main" val="15528439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2FF087B-85F3-0C43-B659-AC1920BCB9C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001950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02FF087B-85F3-0C43-B659-AC1920BCB9C3}" type="slidenum">
              <a:rPr lang="en-US" smtClean="0"/>
              <a:t>11</a:t>
            </a:fld>
            <a:endParaRPr lang="en-US"/>
          </a:p>
        </p:txBody>
      </p:sp>
    </p:spTree>
    <p:extLst>
      <p:ext uri="{BB962C8B-B14F-4D97-AF65-F5344CB8AC3E}">
        <p14:creationId xmlns:p14="http://schemas.microsoft.com/office/powerpoint/2010/main" val="15741474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2FF087B-85F3-0C43-B659-AC1920BCB9C3}" type="slidenum">
              <a:rPr lang="en-US" smtClean="0">
                <a:solidFill>
                  <a:prstClr val="black"/>
                </a:solidFill>
              </a:rPr>
              <a:pPr/>
              <a:t>25</a:t>
            </a:fld>
            <a:endParaRPr lang="en-US">
              <a:solidFill>
                <a:prstClr val="black"/>
              </a:solidFill>
            </a:endParaRPr>
          </a:p>
        </p:txBody>
      </p:sp>
    </p:spTree>
    <p:extLst>
      <p:ext uri="{BB962C8B-B14F-4D97-AF65-F5344CB8AC3E}">
        <p14:creationId xmlns:p14="http://schemas.microsoft.com/office/powerpoint/2010/main" val="12577547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2FF087B-85F3-0C43-B659-AC1920BCB9C3}" type="slidenum">
              <a:rPr lang="en-US" smtClean="0">
                <a:solidFill>
                  <a:prstClr val="black"/>
                </a:solidFill>
              </a:rPr>
              <a:pPr/>
              <a:t>26</a:t>
            </a:fld>
            <a:endParaRPr lang="en-US">
              <a:solidFill>
                <a:prstClr val="black"/>
              </a:solidFill>
            </a:endParaRPr>
          </a:p>
        </p:txBody>
      </p:sp>
    </p:spTree>
    <p:extLst>
      <p:ext uri="{BB962C8B-B14F-4D97-AF65-F5344CB8AC3E}">
        <p14:creationId xmlns:p14="http://schemas.microsoft.com/office/powerpoint/2010/main" val="511897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2FF087B-85F3-0C43-B659-AC1920BCB9C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11897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0"/>
            <a:ext cx="1943100" cy="5029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0"/>
            <a:ext cx="5676900" cy="5029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0"/>
            <a:ext cx="7772400" cy="685800"/>
          </a:xfrm>
        </p:spPr>
        <p:txBody>
          <a:bodyPr/>
          <a:lstStyle/>
          <a:p>
            <a:r>
              <a:rPr lang="en-US"/>
              <a:t>Click to edit Master title style</a:t>
            </a:r>
          </a:p>
        </p:txBody>
      </p:sp>
      <p:sp>
        <p:nvSpPr>
          <p:cNvPr id="3" name="Text Placeholder 2"/>
          <p:cNvSpPr>
            <a:spLocks noGrp="1"/>
          </p:cNvSpPr>
          <p:nvPr>
            <p:ph type="body" sz="half" idx="1"/>
          </p:nvPr>
        </p:nvSpPr>
        <p:spPr>
          <a:xfrm>
            <a:off x="685800" y="9144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144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chart" preserve="1">
  <p:cSld name="Title and Chart">
    <p:spTree>
      <p:nvGrpSpPr>
        <p:cNvPr id="1" name=""/>
        <p:cNvGrpSpPr/>
        <p:nvPr/>
      </p:nvGrpSpPr>
      <p:grpSpPr>
        <a:xfrm>
          <a:off x="0" y="0"/>
          <a:ext cx="0" cy="0"/>
          <a:chOff x="0" y="0"/>
          <a:chExt cx="0" cy="0"/>
        </a:xfrm>
      </p:grpSpPr>
      <p:sp>
        <p:nvSpPr>
          <p:cNvPr id="2" name="Title 1"/>
          <p:cNvSpPr>
            <a:spLocks noGrp="1"/>
          </p:cNvSpPr>
          <p:nvPr>
            <p:ph type="title"/>
          </p:nvPr>
        </p:nvSpPr>
        <p:spPr>
          <a:xfrm>
            <a:off x="685800" y="0"/>
            <a:ext cx="7772400" cy="685800"/>
          </a:xfrm>
        </p:spPr>
        <p:txBody>
          <a:bodyPr/>
          <a:lstStyle/>
          <a:p>
            <a:r>
              <a:rPr lang="en-US"/>
              <a:t>Click to edit Master title style</a:t>
            </a:r>
          </a:p>
        </p:txBody>
      </p:sp>
      <p:sp>
        <p:nvSpPr>
          <p:cNvPr id="3" name="Chart Placeholder 2"/>
          <p:cNvSpPr>
            <a:spLocks noGrp="1"/>
          </p:cNvSpPr>
          <p:nvPr>
            <p:ph type="chart" idx="1"/>
          </p:nvPr>
        </p:nvSpPr>
        <p:spPr>
          <a:xfrm>
            <a:off x="685800" y="914400"/>
            <a:ext cx="7772400" cy="4114800"/>
          </a:xfrm>
        </p:spPr>
        <p:txBody>
          <a:bodyPr/>
          <a:lstStyle/>
          <a:p>
            <a:pPr lvl="0"/>
            <a:endParaRPr lang="en-US" noProof="0"/>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r>
              <a:rPr lang="en-US" dirty="0"/>
              <a:t>Click to edit Master title style</a:t>
            </a:r>
          </a:p>
        </p:txBody>
      </p:sp>
    </p:spTree>
    <p:extLst>
      <p:ext uri="{BB962C8B-B14F-4D97-AF65-F5344CB8AC3E}">
        <p14:creationId xmlns:p14="http://schemas.microsoft.com/office/powerpoint/2010/main" val="92451616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lumMod val="50000"/>
                    <a:lumOff val="50000"/>
                  </a:schemeClr>
                </a:solidFill>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67681111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623888" y="4589464"/>
            <a:ext cx="7886700" cy="1500187"/>
          </a:xfrm>
        </p:spPr>
        <p:txBody>
          <a:bodyPr>
            <a:normAutofit/>
          </a:bodyPr>
          <a:lstStyle>
            <a:lvl1pPr marL="0" indent="0">
              <a:buNone/>
              <a:defRPr sz="24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125404729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lumMod val="50000"/>
                    <a:lumOff val="50000"/>
                  </a:schemeClr>
                </a:solidFill>
              </a:defRPr>
            </a:lvl1pPr>
          </a:lstStyle>
          <a:p>
            <a:r>
              <a:rPr lang="en-US" dirty="0"/>
              <a:t>Click to edit Master title style</a:t>
            </a:r>
          </a:p>
        </p:txBody>
      </p:sp>
      <p:sp>
        <p:nvSpPr>
          <p:cNvPr id="3" name="Content Placeholder 2"/>
          <p:cNvSpPr>
            <a:spLocks noGrp="1"/>
          </p:cNvSpPr>
          <p:nvPr>
            <p:ph sz="half" idx="1"/>
          </p:nvPr>
        </p:nvSpPr>
        <p:spPr>
          <a:xfrm>
            <a:off x="628650" y="1825625"/>
            <a:ext cx="38862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4" name="Content Placeholder 3"/>
          <p:cNvSpPr>
            <a:spLocks noGrp="1"/>
          </p:cNvSpPr>
          <p:nvPr>
            <p:ph sz="half" idx="2"/>
          </p:nvPr>
        </p:nvSpPr>
        <p:spPr>
          <a:xfrm>
            <a:off x="4629150" y="1825625"/>
            <a:ext cx="38862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566397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9842" y="1728788"/>
            <a:ext cx="3868340" cy="823912"/>
          </a:xfrm>
        </p:spPr>
        <p:txBody>
          <a:bodyPr anchor="b">
            <a:noAutofit/>
          </a:bodyPr>
          <a:lstStyle>
            <a:lvl1pPr marL="0" indent="0">
              <a:buNone/>
              <a:defRPr sz="21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4" name="Content Placeholder 3"/>
          <p:cNvSpPr>
            <a:spLocks noGrp="1"/>
          </p:cNvSpPr>
          <p:nvPr>
            <p:ph sz="half" idx="2"/>
          </p:nvPr>
        </p:nvSpPr>
        <p:spPr>
          <a:xfrm>
            <a:off x="629842" y="2552700"/>
            <a:ext cx="3868340" cy="36845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5" name="Text Placeholder 4"/>
          <p:cNvSpPr>
            <a:spLocks noGrp="1"/>
          </p:cNvSpPr>
          <p:nvPr>
            <p:ph type="body" sz="quarter" idx="3" hasCustomPrompt="1"/>
          </p:nvPr>
        </p:nvSpPr>
        <p:spPr>
          <a:xfrm>
            <a:off x="4629150" y="1728788"/>
            <a:ext cx="3887391" cy="823912"/>
          </a:xfrm>
        </p:spPr>
        <p:txBody>
          <a:bodyPr anchor="b">
            <a:noAutofit/>
          </a:bodyPr>
          <a:lstStyle>
            <a:lvl1pPr marL="0" indent="0">
              <a:buNone/>
              <a:defRPr sz="21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6" name="Content Placeholder 5"/>
          <p:cNvSpPr>
            <a:spLocks noGrp="1"/>
          </p:cNvSpPr>
          <p:nvPr>
            <p:ph sz="quarter" idx="4"/>
          </p:nvPr>
        </p:nvSpPr>
        <p:spPr>
          <a:xfrm>
            <a:off x="4629150" y="2552700"/>
            <a:ext cx="3887391" cy="36845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7" name="Title 1"/>
          <p:cNvSpPr>
            <a:spLocks noGrp="1"/>
          </p:cNvSpPr>
          <p:nvPr>
            <p:ph type="title"/>
          </p:nvPr>
        </p:nvSpPr>
        <p:spPr>
          <a:xfrm>
            <a:off x="457201" y="365126"/>
            <a:ext cx="8229600" cy="1325563"/>
          </a:xfrm>
        </p:spPr>
        <p:txBody>
          <a:bodyPr/>
          <a:lstStyle>
            <a:lvl1pPr>
              <a:defRPr>
                <a:solidFill>
                  <a:schemeClr val="tx1">
                    <a:lumMod val="50000"/>
                    <a:lumOff val="50000"/>
                  </a:schemeClr>
                </a:solidFill>
              </a:defRPr>
            </a:lvl1pPr>
          </a:lstStyle>
          <a:p>
            <a:r>
              <a:rPr lang="en-US" dirty="0"/>
              <a:t>Click to edit Master title style</a:t>
            </a:r>
          </a:p>
        </p:txBody>
      </p:sp>
    </p:spTree>
    <p:extLst>
      <p:ext uri="{BB962C8B-B14F-4D97-AF65-F5344CB8AC3E}">
        <p14:creationId xmlns:p14="http://schemas.microsoft.com/office/powerpoint/2010/main" val="196289525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lumMod val="50000"/>
                    <a:lumOff val="50000"/>
                  </a:schemeClr>
                </a:solidFill>
              </a:defRPr>
            </a:lvl1pPr>
          </a:lstStyle>
          <a:p>
            <a:r>
              <a:rPr lang="en-US"/>
              <a:t>Click to edit Master title style</a:t>
            </a:r>
          </a:p>
        </p:txBody>
      </p:sp>
    </p:spTree>
    <p:extLst>
      <p:ext uri="{BB962C8B-B14F-4D97-AF65-F5344CB8AC3E}">
        <p14:creationId xmlns:p14="http://schemas.microsoft.com/office/powerpoint/2010/main" val="14458258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tent Only">
    <p:spTree>
      <p:nvGrpSpPr>
        <p:cNvPr id="1" name=""/>
        <p:cNvGrpSpPr/>
        <p:nvPr/>
      </p:nvGrpSpPr>
      <p:grpSpPr>
        <a:xfrm>
          <a:off x="0" y="0"/>
          <a:ext cx="0" cy="0"/>
          <a:chOff x="0" y="0"/>
          <a:chExt cx="0" cy="0"/>
        </a:xfrm>
      </p:grpSpPr>
      <p:sp>
        <p:nvSpPr>
          <p:cNvPr id="4" name="Content Placeholder 2"/>
          <p:cNvSpPr>
            <a:spLocks noGrp="1"/>
          </p:cNvSpPr>
          <p:nvPr>
            <p:ph idx="1"/>
          </p:nvPr>
        </p:nvSpPr>
        <p:spPr>
          <a:xfrm>
            <a:off x="457200" y="365126"/>
            <a:ext cx="8229601" cy="611187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76751240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38456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p>
            <a:fld id="{62AB16A9-EAF3-2740-B617-38F5F7DB5CFD}" type="datetimeFigureOut">
              <a:rPr lang="en-US" smtClean="0"/>
              <a:t>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1B71628-8613-FC4A-BB5C-B0B76FF7AB68}" type="slidenum">
              <a:rPr lang="en-US" smtClean="0"/>
              <a:t>‹#›</a:t>
            </a:fld>
            <a:endParaRPr lang="en-US"/>
          </a:p>
        </p:txBody>
      </p:sp>
    </p:spTree>
    <p:extLst>
      <p:ext uri="{BB962C8B-B14F-4D97-AF65-F5344CB8AC3E}">
        <p14:creationId xmlns:p14="http://schemas.microsoft.com/office/powerpoint/2010/main" val="169363596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AB16A9-EAF3-2740-B617-38F5F7DB5CFD}" type="datetimeFigureOut">
              <a:rPr lang="en-US" smtClean="0"/>
              <a:t>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1B71628-8613-FC4A-BB5C-B0B76FF7AB68}" type="slidenum">
              <a:rPr lang="en-US" smtClean="0"/>
              <a:t>‹#›</a:t>
            </a:fld>
            <a:endParaRPr lang="en-US"/>
          </a:p>
        </p:txBody>
      </p:sp>
    </p:spTree>
    <p:extLst>
      <p:ext uri="{BB962C8B-B14F-4D97-AF65-F5344CB8AC3E}">
        <p14:creationId xmlns:p14="http://schemas.microsoft.com/office/powerpoint/2010/main" val="324950165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2AB16A9-EAF3-2740-B617-38F5F7DB5CFD}" type="datetimeFigureOut">
              <a:rPr lang="en-US" smtClean="0"/>
              <a:t>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1B71628-8613-FC4A-BB5C-B0B76FF7AB68}" type="slidenum">
              <a:rPr lang="en-US" smtClean="0"/>
              <a:t>‹#›</a:t>
            </a:fld>
            <a:endParaRPr lang="en-US"/>
          </a:p>
        </p:txBody>
      </p:sp>
    </p:spTree>
    <p:extLst>
      <p:ext uri="{BB962C8B-B14F-4D97-AF65-F5344CB8AC3E}">
        <p14:creationId xmlns:p14="http://schemas.microsoft.com/office/powerpoint/2010/main" val="35740694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2AB16A9-EAF3-2740-B617-38F5F7DB5CFD}" type="datetimeFigureOut">
              <a:rPr lang="en-US" smtClean="0"/>
              <a:t>2/8/2021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1B71628-8613-FC4A-BB5C-B0B76FF7AB68}" type="slidenum">
              <a:rPr lang="en-US" smtClean="0"/>
              <a:t>‹#›</a:t>
            </a:fld>
            <a:endParaRPr lang="en-US"/>
          </a:p>
        </p:txBody>
      </p:sp>
    </p:spTree>
    <p:extLst>
      <p:ext uri="{BB962C8B-B14F-4D97-AF65-F5344CB8AC3E}">
        <p14:creationId xmlns:p14="http://schemas.microsoft.com/office/powerpoint/2010/main" val="123248285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p>
        </p:txBody>
      </p:sp>
      <p:sp>
        <p:nvSpPr>
          <p:cNvPr id="3" name="Text Placeholder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2AB16A9-EAF3-2740-B617-38F5F7DB5CFD}" type="datetimeFigureOut">
              <a:rPr lang="en-US" smtClean="0"/>
              <a:t>2/8/2021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1B71628-8613-FC4A-BB5C-B0B76FF7AB68}" type="slidenum">
              <a:rPr lang="en-US" smtClean="0"/>
              <a:t>‹#›</a:t>
            </a:fld>
            <a:endParaRPr lang="en-US"/>
          </a:p>
        </p:txBody>
      </p:sp>
    </p:spTree>
    <p:extLst>
      <p:ext uri="{BB962C8B-B14F-4D97-AF65-F5344CB8AC3E}">
        <p14:creationId xmlns:p14="http://schemas.microsoft.com/office/powerpoint/2010/main" val="58342968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2AB16A9-EAF3-2740-B617-38F5F7DB5CFD}" type="datetimeFigureOut">
              <a:rPr lang="en-US" smtClean="0"/>
              <a:t>2/8/2021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1B71628-8613-FC4A-BB5C-B0B76FF7AB68}" type="slidenum">
              <a:rPr lang="en-US" smtClean="0"/>
              <a:t>‹#›</a:t>
            </a:fld>
            <a:endParaRPr lang="en-US"/>
          </a:p>
        </p:txBody>
      </p:sp>
    </p:spTree>
    <p:extLst>
      <p:ext uri="{BB962C8B-B14F-4D97-AF65-F5344CB8AC3E}">
        <p14:creationId xmlns:p14="http://schemas.microsoft.com/office/powerpoint/2010/main" val="732595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2AB16A9-EAF3-2740-B617-38F5F7DB5CFD}" type="datetimeFigureOut">
              <a:rPr lang="en-US" smtClean="0"/>
              <a:t>2/8/2021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1B71628-8613-FC4A-BB5C-B0B76FF7AB68}" type="slidenum">
              <a:rPr lang="en-US" smtClean="0"/>
              <a:t>‹#›</a:t>
            </a:fld>
            <a:endParaRPr lang="en-US"/>
          </a:p>
        </p:txBody>
      </p:sp>
    </p:spTree>
    <p:extLst>
      <p:ext uri="{BB962C8B-B14F-4D97-AF65-F5344CB8AC3E}">
        <p14:creationId xmlns:p14="http://schemas.microsoft.com/office/powerpoint/2010/main" val="321998319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Content Placeholder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62AB16A9-EAF3-2740-B617-38F5F7DB5CFD}" type="datetimeFigureOut">
              <a:rPr lang="en-US" smtClean="0"/>
              <a:t>2/8/2021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1B71628-8613-FC4A-BB5C-B0B76FF7AB68}" type="slidenum">
              <a:rPr lang="en-US" smtClean="0"/>
              <a:t>‹#›</a:t>
            </a:fld>
            <a:endParaRPr lang="en-US"/>
          </a:p>
        </p:txBody>
      </p:sp>
    </p:spTree>
    <p:extLst>
      <p:ext uri="{BB962C8B-B14F-4D97-AF65-F5344CB8AC3E}">
        <p14:creationId xmlns:p14="http://schemas.microsoft.com/office/powerpoint/2010/main" val="14765308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Picture Placeholder 2"/>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62AB16A9-EAF3-2740-B617-38F5F7DB5CFD}" type="datetimeFigureOut">
              <a:rPr lang="en-US" smtClean="0"/>
              <a:t>2/8/2021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1B71628-8613-FC4A-BB5C-B0B76FF7AB68}" type="slidenum">
              <a:rPr lang="en-US" smtClean="0"/>
              <a:t>‹#›</a:t>
            </a:fld>
            <a:endParaRPr lang="en-US"/>
          </a:p>
        </p:txBody>
      </p:sp>
    </p:spTree>
    <p:extLst>
      <p:ext uri="{BB962C8B-B14F-4D97-AF65-F5344CB8AC3E}">
        <p14:creationId xmlns:p14="http://schemas.microsoft.com/office/powerpoint/2010/main" val="107047636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AB16A9-EAF3-2740-B617-38F5F7DB5CFD}" type="datetimeFigureOut">
              <a:rPr lang="en-US" smtClean="0"/>
              <a:t>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1B71628-8613-FC4A-BB5C-B0B76FF7AB68}" type="slidenum">
              <a:rPr lang="en-US" smtClean="0"/>
              <a:t>‹#›</a:t>
            </a:fld>
            <a:endParaRPr lang="en-US"/>
          </a:p>
        </p:txBody>
      </p:sp>
    </p:spTree>
    <p:extLst>
      <p:ext uri="{BB962C8B-B14F-4D97-AF65-F5344CB8AC3E}">
        <p14:creationId xmlns:p14="http://schemas.microsoft.com/office/powerpoint/2010/main" val="238282280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AB16A9-EAF3-2740-B617-38F5F7DB5CFD}" type="datetimeFigureOut">
              <a:rPr lang="en-US" smtClean="0"/>
              <a:t>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1B71628-8613-FC4A-BB5C-B0B76FF7AB68}" type="slidenum">
              <a:rPr lang="en-US" smtClean="0"/>
              <a:t>‹#›</a:t>
            </a:fld>
            <a:endParaRPr lang="en-US"/>
          </a:p>
        </p:txBody>
      </p:sp>
    </p:spTree>
    <p:extLst>
      <p:ext uri="{BB962C8B-B14F-4D97-AF65-F5344CB8AC3E}">
        <p14:creationId xmlns:p14="http://schemas.microsoft.com/office/powerpoint/2010/main" val="326182654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Content Only">
    <p:spTree>
      <p:nvGrpSpPr>
        <p:cNvPr id="1" name=""/>
        <p:cNvGrpSpPr/>
        <p:nvPr/>
      </p:nvGrpSpPr>
      <p:grpSpPr>
        <a:xfrm>
          <a:off x="0" y="0"/>
          <a:ext cx="0" cy="0"/>
          <a:chOff x="0" y="0"/>
          <a:chExt cx="0" cy="0"/>
        </a:xfrm>
      </p:grpSpPr>
      <p:sp>
        <p:nvSpPr>
          <p:cNvPr id="4" name="Content Placeholder 2"/>
          <p:cNvSpPr>
            <a:spLocks noGrp="1"/>
          </p:cNvSpPr>
          <p:nvPr>
            <p:ph idx="1"/>
          </p:nvPr>
        </p:nvSpPr>
        <p:spPr>
          <a:xfrm>
            <a:off x="457200" y="365126"/>
            <a:ext cx="8229601" cy="611187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20085446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58CAAF-C3A1-45B3-BA08-8615E9260C92}"/>
              </a:ext>
            </a:extLst>
          </p:cNvPr>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7635F19D-80F7-468F-8348-70758BE79F10}"/>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B225D5A7-88A2-4B88-9BBD-6D37FC640EA9}"/>
              </a:ext>
            </a:extLst>
          </p:cNvPr>
          <p:cNvSpPr>
            <a:spLocks noGrp="1"/>
          </p:cNvSpPr>
          <p:nvPr>
            <p:ph type="dt" sz="half" idx="10"/>
          </p:nvPr>
        </p:nvSpPr>
        <p:spPr/>
        <p:txBody>
          <a:bodyPr/>
          <a:lstStyle/>
          <a:p>
            <a:fld id="{1F5134CB-AF79-4B40-B3FE-1E9C782ECA02}" type="datetimeFigureOut">
              <a:rPr lang="en-US" smtClean="0"/>
              <a:t>2/8/2021</a:t>
            </a:fld>
            <a:endParaRPr lang="en-US"/>
          </a:p>
        </p:txBody>
      </p:sp>
      <p:sp>
        <p:nvSpPr>
          <p:cNvPr id="5" name="Footer Placeholder 4">
            <a:extLst>
              <a:ext uri="{FF2B5EF4-FFF2-40B4-BE49-F238E27FC236}">
                <a16:creationId xmlns:a16="http://schemas.microsoft.com/office/drawing/2014/main" id="{DCDB906D-6078-4B35-A200-83CEDFB7996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E3AA477-24C6-4F42-8855-6CA62846E92D}"/>
              </a:ext>
            </a:extLst>
          </p:cNvPr>
          <p:cNvSpPr>
            <a:spLocks noGrp="1"/>
          </p:cNvSpPr>
          <p:nvPr>
            <p:ph type="sldNum" sz="quarter" idx="12"/>
          </p:nvPr>
        </p:nvSpPr>
        <p:spPr/>
        <p:txBody>
          <a:bodyPr/>
          <a:lstStyle/>
          <a:p>
            <a:fld id="{BE0B14E7-D54C-42DE-99F6-3BEDC923C478}" type="slidenum">
              <a:rPr lang="en-US" smtClean="0"/>
              <a:t>‹#›</a:t>
            </a:fld>
            <a:endParaRPr lang="en-US"/>
          </a:p>
        </p:txBody>
      </p:sp>
    </p:spTree>
    <p:extLst>
      <p:ext uri="{BB962C8B-B14F-4D97-AF65-F5344CB8AC3E}">
        <p14:creationId xmlns:p14="http://schemas.microsoft.com/office/powerpoint/2010/main" val="356699704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7AD319-C2BA-4A58-B605-6F52058C870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32BE13E-72F4-44A5-9237-4904BD3B219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7DD269F-9004-4C18-A34A-641E331DB063}"/>
              </a:ext>
            </a:extLst>
          </p:cNvPr>
          <p:cNvSpPr>
            <a:spLocks noGrp="1"/>
          </p:cNvSpPr>
          <p:nvPr>
            <p:ph type="dt" sz="half" idx="10"/>
          </p:nvPr>
        </p:nvSpPr>
        <p:spPr/>
        <p:txBody>
          <a:bodyPr/>
          <a:lstStyle/>
          <a:p>
            <a:fld id="{1F5134CB-AF79-4B40-B3FE-1E9C782ECA02}" type="datetimeFigureOut">
              <a:rPr lang="en-US" smtClean="0"/>
              <a:t>2/8/2021</a:t>
            </a:fld>
            <a:endParaRPr lang="en-US"/>
          </a:p>
        </p:txBody>
      </p:sp>
      <p:sp>
        <p:nvSpPr>
          <p:cNvPr id="5" name="Footer Placeholder 4">
            <a:extLst>
              <a:ext uri="{FF2B5EF4-FFF2-40B4-BE49-F238E27FC236}">
                <a16:creationId xmlns:a16="http://schemas.microsoft.com/office/drawing/2014/main" id="{10E9CFFC-7D3B-4390-B639-6406A0196E3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34DB947-FAE3-4B1A-979B-D732FC16902B}"/>
              </a:ext>
            </a:extLst>
          </p:cNvPr>
          <p:cNvSpPr>
            <a:spLocks noGrp="1"/>
          </p:cNvSpPr>
          <p:nvPr>
            <p:ph type="sldNum" sz="quarter" idx="12"/>
          </p:nvPr>
        </p:nvSpPr>
        <p:spPr/>
        <p:txBody>
          <a:bodyPr/>
          <a:lstStyle/>
          <a:p>
            <a:fld id="{BE0B14E7-D54C-42DE-99F6-3BEDC923C478}" type="slidenum">
              <a:rPr lang="en-US" smtClean="0"/>
              <a:t>‹#›</a:t>
            </a:fld>
            <a:endParaRPr lang="en-US"/>
          </a:p>
        </p:txBody>
      </p:sp>
    </p:spTree>
    <p:extLst>
      <p:ext uri="{BB962C8B-B14F-4D97-AF65-F5344CB8AC3E}">
        <p14:creationId xmlns:p14="http://schemas.microsoft.com/office/powerpoint/2010/main" val="138270990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D16B7A-12DF-416B-8AA6-CC180D67322F}"/>
              </a:ext>
            </a:extLst>
          </p:cNvPr>
          <p:cNvSpPr>
            <a:spLocks noGrp="1"/>
          </p:cNvSpPr>
          <p:nvPr>
            <p:ph type="title"/>
          </p:nvPr>
        </p:nvSpPr>
        <p:spPr>
          <a:xfrm>
            <a:off x="623888" y="1709739"/>
            <a:ext cx="7886700" cy="2852737"/>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69A2A67C-6331-4268-8C8A-3C1DB2CB6C9F}"/>
              </a:ext>
            </a:extLst>
          </p:cNvPr>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690FC07-5C37-4552-B8FA-21C2595D57DB}"/>
              </a:ext>
            </a:extLst>
          </p:cNvPr>
          <p:cNvSpPr>
            <a:spLocks noGrp="1"/>
          </p:cNvSpPr>
          <p:nvPr>
            <p:ph type="dt" sz="half" idx="10"/>
          </p:nvPr>
        </p:nvSpPr>
        <p:spPr/>
        <p:txBody>
          <a:bodyPr/>
          <a:lstStyle/>
          <a:p>
            <a:fld id="{1F5134CB-AF79-4B40-B3FE-1E9C782ECA02}" type="datetimeFigureOut">
              <a:rPr lang="en-US" smtClean="0"/>
              <a:t>2/8/2021</a:t>
            </a:fld>
            <a:endParaRPr lang="en-US"/>
          </a:p>
        </p:txBody>
      </p:sp>
      <p:sp>
        <p:nvSpPr>
          <p:cNvPr id="5" name="Footer Placeholder 4">
            <a:extLst>
              <a:ext uri="{FF2B5EF4-FFF2-40B4-BE49-F238E27FC236}">
                <a16:creationId xmlns:a16="http://schemas.microsoft.com/office/drawing/2014/main" id="{9E597351-54CF-4A09-9BBC-B63AD2DB533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81E81E3-CC88-4DC7-A8B0-30E00F2A117E}"/>
              </a:ext>
            </a:extLst>
          </p:cNvPr>
          <p:cNvSpPr>
            <a:spLocks noGrp="1"/>
          </p:cNvSpPr>
          <p:nvPr>
            <p:ph type="sldNum" sz="quarter" idx="12"/>
          </p:nvPr>
        </p:nvSpPr>
        <p:spPr/>
        <p:txBody>
          <a:bodyPr/>
          <a:lstStyle/>
          <a:p>
            <a:fld id="{BE0B14E7-D54C-42DE-99F6-3BEDC923C478}" type="slidenum">
              <a:rPr lang="en-US" smtClean="0"/>
              <a:t>‹#›</a:t>
            </a:fld>
            <a:endParaRPr lang="en-US"/>
          </a:p>
        </p:txBody>
      </p:sp>
    </p:spTree>
    <p:extLst>
      <p:ext uri="{BB962C8B-B14F-4D97-AF65-F5344CB8AC3E}">
        <p14:creationId xmlns:p14="http://schemas.microsoft.com/office/powerpoint/2010/main" val="211460742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8ACBDB-C22B-4B9E-B9B7-B2A030B3584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5BC6EE9-5D48-4117-8788-5E0A57A1AEF8}"/>
              </a:ext>
            </a:extLst>
          </p:cNvPr>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2D7AB3E-42A8-4ACB-B38C-2B9ADF85B9F7}"/>
              </a:ext>
            </a:extLst>
          </p:cNvPr>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7A83FFC-ECF4-410F-A884-D34EC049FFCB}"/>
              </a:ext>
            </a:extLst>
          </p:cNvPr>
          <p:cNvSpPr>
            <a:spLocks noGrp="1"/>
          </p:cNvSpPr>
          <p:nvPr>
            <p:ph type="dt" sz="half" idx="10"/>
          </p:nvPr>
        </p:nvSpPr>
        <p:spPr/>
        <p:txBody>
          <a:bodyPr/>
          <a:lstStyle/>
          <a:p>
            <a:fld id="{1F5134CB-AF79-4B40-B3FE-1E9C782ECA02}" type="datetimeFigureOut">
              <a:rPr lang="en-US" smtClean="0"/>
              <a:t>2/8/2021</a:t>
            </a:fld>
            <a:endParaRPr lang="en-US"/>
          </a:p>
        </p:txBody>
      </p:sp>
      <p:sp>
        <p:nvSpPr>
          <p:cNvPr id="6" name="Footer Placeholder 5">
            <a:extLst>
              <a:ext uri="{FF2B5EF4-FFF2-40B4-BE49-F238E27FC236}">
                <a16:creationId xmlns:a16="http://schemas.microsoft.com/office/drawing/2014/main" id="{BAD50234-3888-4C3F-8C50-3126D1A079E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BB0A701-0E1A-4D1A-88CB-6437522D8A09}"/>
              </a:ext>
            </a:extLst>
          </p:cNvPr>
          <p:cNvSpPr>
            <a:spLocks noGrp="1"/>
          </p:cNvSpPr>
          <p:nvPr>
            <p:ph type="sldNum" sz="quarter" idx="12"/>
          </p:nvPr>
        </p:nvSpPr>
        <p:spPr/>
        <p:txBody>
          <a:bodyPr/>
          <a:lstStyle/>
          <a:p>
            <a:fld id="{BE0B14E7-D54C-42DE-99F6-3BEDC923C478}" type="slidenum">
              <a:rPr lang="en-US" smtClean="0"/>
              <a:t>‹#›</a:t>
            </a:fld>
            <a:endParaRPr lang="en-US"/>
          </a:p>
        </p:txBody>
      </p:sp>
    </p:spTree>
    <p:extLst>
      <p:ext uri="{BB962C8B-B14F-4D97-AF65-F5344CB8AC3E}">
        <p14:creationId xmlns:p14="http://schemas.microsoft.com/office/powerpoint/2010/main" val="126575760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FCC02-D3E3-410E-AE21-27FB7C928B7D}"/>
              </a:ext>
            </a:extLst>
          </p:cNvPr>
          <p:cNvSpPr>
            <a:spLocks noGrp="1"/>
          </p:cNvSpPr>
          <p:nvPr>
            <p:ph type="title"/>
          </p:nvPr>
        </p:nvSpPr>
        <p:spPr>
          <a:xfrm>
            <a:off x="629841" y="365126"/>
            <a:ext cx="78867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18898F6-7622-45C9-8489-A84F6ADC451C}"/>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4C34FB83-BFF9-49ED-9204-9F9CE3BAAE8F}"/>
              </a:ext>
            </a:extLst>
          </p:cNvPr>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9492AE0-46AC-4299-ACF1-CD7376B3CD4C}"/>
              </a:ext>
            </a:extLst>
          </p:cNvPr>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B3AA7A66-95BC-4604-B136-4A2590EB3C1D}"/>
              </a:ext>
            </a:extLst>
          </p:cNvPr>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D6D68FA-B2B8-44C8-B723-1A97D8F8DB2A}"/>
              </a:ext>
            </a:extLst>
          </p:cNvPr>
          <p:cNvSpPr>
            <a:spLocks noGrp="1"/>
          </p:cNvSpPr>
          <p:nvPr>
            <p:ph type="dt" sz="half" idx="10"/>
          </p:nvPr>
        </p:nvSpPr>
        <p:spPr/>
        <p:txBody>
          <a:bodyPr/>
          <a:lstStyle/>
          <a:p>
            <a:fld id="{1F5134CB-AF79-4B40-B3FE-1E9C782ECA02}" type="datetimeFigureOut">
              <a:rPr lang="en-US" smtClean="0"/>
              <a:t>2/8/2021</a:t>
            </a:fld>
            <a:endParaRPr lang="en-US"/>
          </a:p>
        </p:txBody>
      </p:sp>
      <p:sp>
        <p:nvSpPr>
          <p:cNvPr id="8" name="Footer Placeholder 7">
            <a:extLst>
              <a:ext uri="{FF2B5EF4-FFF2-40B4-BE49-F238E27FC236}">
                <a16:creationId xmlns:a16="http://schemas.microsoft.com/office/drawing/2014/main" id="{059D6578-96FA-4C87-ADD1-C4A0190BB74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B0EE18F-9C21-4B5C-B5D8-BD8AF82E607A}"/>
              </a:ext>
            </a:extLst>
          </p:cNvPr>
          <p:cNvSpPr>
            <a:spLocks noGrp="1"/>
          </p:cNvSpPr>
          <p:nvPr>
            <p:ph type="sldNum" sz="quarter" idx="12"/>
          </p:nvPr>
        </p:nvSpPr>
        <p:spPr/>
        <p:txBody>
          <a:bodyPr/>
          <a:lstStyle/>
          <a:p>
            <a:fld id="{BE0B14E7-D54C-42DE-99F6-3BEDC923C478}" type="slidenum">
              <a:rPr lang="en-US" smtClean="0"/>
              <a:t>‹#›</a:t>
            </a:fld>
            <a:endParaRPr lang="en-US"/>
          </a:p>
        </p:txBody>
      </p:sp>
    </p:spTree>
    <p:extLst>
      <p:ext uri="{BB962C8B-B14F-4D97-AF65-F5344CB8AC3E}">
        <p14:creationId xmlns:p14="http://schemas.microsoft.com/office/powerpoint/2010/main" val="398511465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B04AAE-1C3C-40F6-814E-581F7D53660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7A714F7-5CAB-4A24-84C0-F496BA14948D}"/>
              </a:ext>
            </a:extLst>
          </p:cNvPr>
          <p:cNvSpPr>
            <a:spLocks noGrp="1"/>
          </p:cNvSpPr>
          <p:nvPr>
            <p:ph type="dt" sz="half" idx="10"/>
          </p:nvPr>
        </p:nvSpPr>
        <p:spPr/>
        <p:txBody>
          <a:bodyPr/>
          <a:lstStyle/>
          <a:p>
            <a:fld id="{1F5134CB-AF79-4B40-B3FE-1E9C782ECA02}" type="datetimeFigureOut">
              <a:rPr lang="en-US" smtClean="0"/>
              <a:t>2/8/2021</a:t>
            </a:fld>
            <a:endParaRPr lang="en-US"/>
          </a:p>
        </p:txBody>
      </p:sp>
      <p:sp>
        <p:nvSpPr>
          <p:cNvPr id="4" name="Footer Placeholder 3">
            <a:extLst>
              <a:ext uri="{FF2B5EF4-FFF2-40B4-BE49-F238E27FC236}">
                <a16:creationId xmlns:a16="http://schemas.microsoft.com/office/drawing/2014/main" id="{60C636C1-FF09-4911-A443-C8A7E6E4F96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7F4834E-913A-4775-9BA8-8A30B4FFC247}"/>
              </a:ext>
            </a:extLst>
          </p:cNvPr>
          <p:cNvSpPr>
            <a:spLocks noGrp="1"/>
          </p:cNvSpPr>
          <p:nvPr>
            <p:ph type="sldNum" sz="quarter" idx="12"/>
          </p:nvPr>
        </p:nvSpPr>
        <p:spPr/>
        <p:txBody>
          <a:bodyPr/>
          <a:lstStyle/>
          <a:p>
            <a:fld id="{BE0B14E7-D54C-42DE-99F6-3BEDC923C478}" type="slidenum">
              <a:rPr lang="en-US" smtClean="0"/>
              <a:t>‹#›</a:t>
            </a:fld>
            <a:endParaRPr lang="en-US"/>
          </a:p>
        </p:txBody>
      </p:sp>
    </p:spTree>
    <p:extLst>
      <p:ext uri="{BB962C8B-B14F-4D97-AF65-F5344CB8AC3E}">
        <p14:creationId xmlns:p14="http://schemas.microsoft.com/office/powerpoint/2010/main" val="11369366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9144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144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04ED975-8724-4F73-B917-B6231641AFC8}"/>
              </a:ext>
            </a:extLst>
          </p:cNvPr>
          <p:cNvSpPr>
            <a:spLocks noGrp="1"/>
          </p:cNvSpPr>
          <p:nvPr>
            <p:ph type="dt" sz="half" idx="10"/>
          </p:nvPr>
        </p:nvSpPr>
        <p:spPr/>
        <p:txBody>
          <a:bodyPr/>
          <a:lstStyle/>
          <a:p>
            <a:fld id="{1F5134CB-AF79-4B40-B3FE-1E9C782ECA02}" type="datetimeFigureOut">
              <a:rPr lang="en-US" smtClean="0"/>
              <a:t>2/8/2021</a:t>
            </a:fld>
            <a:endParaRPr lang="en-US"/>
          </a:p>
        </p:txBody>
      </p:sp>
      <p:sp>
        <p:nvSpPr>
          <p:cNvPr id="3" name="Footer Placeholder 2">
            <a:extLst>
              <a:ext uri="{FF2B5EF4-FFF2-40B4-BE49-F238E27FC236}">
                <a16:creationId xmlns:a16="http://schemas.microsoft.com/office/drawing/2014/main" id="{DC9C20CF-0E7B-4866-A5B9-926C0EF9CC7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5E2EE14-D20C-4A6F-931B-7150C8E38AC5}"/>
              </a:ext>
            </a:extLst>
          </p:cNvPr>
          <p:cNvSpPr>
            <a:spLocks noGrp="1"/>
          </p:cNvSpPr>
          <p:nvPr>
            <p:ph type="sldNum" sz="quarter" idx="12"/>
          </p:nvPr>
        </p:nvSpPr>
        <p:spPr/>
        <p:txBody>
          <a:bodyPr/>
          <a:lstStyle/>
          <a:p>
            <a:fld id="{BE0B14E7-D54C-42DE-99F6-3BEDC923C478}" type="slidenum">
              <a:rPr lang="en-US" smtClean="0"/>
              <a:t>‹#›</a:t>
            </a:fld>
            <a:endParaRPr lang="en-US"/>
          </a:p>
        </p:txBody>
      </p:sp>
    </p:spTree>
    <p:extLst>
      <p:ext uri="{BB962C8B-B14F-4D97-AF65-F5344CB8AC3E}">
        <p14:creationId xmlns:p14="http://schemas.microsoft.com/office/powerpoint/2010/main" val="427163263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BE5338-ACA4-4817-9697-A0FA0BB2E3A5}"/>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1B206815-2CCF-42C3-AA3F-B02B9734C051}"/>
              </a:ext>
            </a:extLst>
          </p:cNvPr>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7A92B5C-6EFD-4335-8387-06CC49B0E4A3}"/>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F81618E1-CD35-4615-8996-B0280B1D9CEF}"/>
              </a:ext>
            </a:extLst>
          </p:cNvPr>
          <p:cNvSpPr>
            <a:spLocks noGrp="1"/>
          </p:cNvSpPr>
          <p:nvPr>
            <p:ph type="dt" sz="half" idx="10"/>
          </p:nvPr>
        </p:nvSpPr>
        <p:spPr/>
        <p:txBody>
          <a:bodyPr/>
          <a:lstStyle/>
          <a:p>
            <a:fld id="{1F5134CB-AF79-4B40-B3FE-1E9C782ECA02}" type="datetimeFigureOut">
              <a:rPr lang="en-US" smtClean="0"/>
              <a:t>2/8/2021</a:t>
            </a:fld>
            <a:endParaRPr lang="en-US"/>
          </a:p>
        </p:txBody>
      </p:sp>
      <p:sp>
        <p:nvSpPr>
          <p:cNvPr id="6" name="Footer Placeholder 5">
            <a:extLst>
              <a:ext uri="{FF2B5EF4-FFF2-40B4-BE49-F238E27FC236}">
                <a16:creationId xmlns:a16="http://schemas.microsoft.com/office/drawing/2014/main" id="{D2D5CEA6-0865-4D42-A25A-2A128ADFDCC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4C68EBC-4672-490F-B9E3-7C4F7CC48D24}"/>
              </a:ext>
            </a:extLst>
          </p:cNvPr>
          <p:cNvSpPr>
            <a:spLocks noGrp="1"/>
          </p:cNvSpPr>
          <p:nvPr>
            <p:ph type="sldNum" sz="quarter" idx="12"/>
          </p:nvPr>
        </p:nvSpPr>
        <p:spPr/>
        <p:txBody>
          <a:bodyPr/>
          <a:lstStyle/>
          <a:p>
            <a:fld id="{BE0B14E7-D54C-42DE-99F6-3BEDC923C478}" type="slidenum">
              <a:rPr lang="en-US" smtClean="0"/>
              <a:t>‹#›</a:t>
            </a:fld>
            <a:endParaRPr lang="en-US"/>
          </a:p>
        </p:txBody>
      </p:sp>
    </p:spTree>
    <p:extLst>
      <p:ext uri="{BB962C8B-B14F-4D97-AF65-F5344CB8AC3E}">
        <p14:creationId xmlns:p14="http://schemas.microsoft.com/office/powerpoint/2010/main" val="119115954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EFC63A-68BD-4785-AE5F-2B18530778A2}"/>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EA3C5C2B-2FB9-48F9-8BCD-1DBBEB2D5E6E}"/>
              </a:ext>
            </a:extLst>
          </p:cNvPr>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1B464BE2-F65A-4BD0-B47A-94877B8C5774}"/>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DF6A2A4D-3F8D-44A2-8FF4-9261F32630D2}"/>
              </a:ext>
            </a:extLst>
          </p:cNvPr>
          <p:cNvSpPr>
            <a:spLocks noGrp="1"/>
          </p:cNvSpPr>
          <p:nvPr>
            <p:ph type="dt" sz="half" idx="10"/>
          </p:nvPr>
        </p:nvSpPr>
        <p:spPr/>
        <p:txBody>
          <a:bodyPr/>
          <a:lstStyle/>
          <a:p>
            <a:fld id="{1F5134CB-AF79-4B40-B3FE-1E9C782ECA02}" type="datetimeFigureOut">
              <a:rPr lang="en-US" smtClean="0"/>
              <a:t>2/8/2021</a:t>
            </a:fld>
            <a:endParaRPr lang="en-US"/>
          </a:p>
        </p:txBody>
      </p:sp>
      <p:sp>
        <p:nvSpPr>
          <p:cNvPr id="6" name="Footer Placeholder 5">
            <a:extLst>
              <a:ext uri="{FF2B5EF4-FFF2-40B4-BE49-F238E27FC236}">
                <a16:creationId xmlns:a16="http://schemas.microsoft.com/office/drawing/2014/main" id="{AA0D5BF0-8813-4ADE-B983-2981BE2F308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0690F52-8029-41F8-BE60-5F956ADCACE6}"/>
              </a:ext>
            </a:extLst>
          </p:cNvPr>
          <p:cNvSpPr>
            <a:spLocks noGrp="1"/>
          </p:cNvSpPr>
          <p:nvPr>
            <p:ph type="sldNum" sz="quarter" idx="12"/>
          </p:nvPr>
        </p:nvSpPr>
        <p:spPr/>
        <p:txBody>
          <a:bodyPr/>
          <a:lstStyle/>
          <a:p>
            <a:fld id="{BE0B14E7-D54C-42DE-99F6-3BEDC923C478}" type="slidenum">
              <a:rPr lang="en-US" smtClean="0"/>
              <a:t>‹#›</a:t>
            </a:fld>
            <a:endParaRPr lang="en-US"/>
          </a:p>
        </p:txBody>
      </p:sp>
    </p:spTree>
    <p:extLst>
      <p:ext uri="{BB962C8B-B14F-4D97-AF65-F5344CB8AC3E}">
        <p14:creationId xmlns:p14="http://schemas.microsoft.com/office/powerpoint/2010/main" val="146822099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0237FE-7D37-42C1-8352-E98680E1D54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78B46D7-747C-4B34-8DA9-5D88077888E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F821664-CD9C-4852-BDCB-04CB4A4898C5}"/>
              </a:ext>
            </a:extLst>
          </p:cNvPr>
          <p:cNvSpPr>
            <a:spLocks noGrp="1"/>
          </p:cNvSpPr>
          <p:nvPr>
            <p:ph type="dt" sz="half" idx="10"/>
          </p:nvPr>
        </p:nvSpPr>
        <p:spPr/>
        <p:txBody>
          <a:bodyPr/>
          <a:lstStyle/>
          <a:p>
            <a:fld id="{1F5134CB-AF79-4B40-B3FE-1E9C782ECA02}" type="datetimeFigureOut">
              <a:rPr lang="en-US" smtClean="0"/>
              <a:t>2/8/2021</a:t>
            </a:fld>
            <a:endParaRPr lang="en-US"/>
          </a:p>
        </p:txBody>
      </p:sp>
      <p:sp>
        <p:nvSpPr>
          <p:cNvPr id="5" name="Footer Placeholder 4">
            <a:extLst>
              <a:ext uri="{FF2B5EF4-FFF2-40B4-BE49-F238E27FC236}">
                <a16:creationId xmlns:a16="http://schemas.microsoft.com/office/drawing/2014/main" id="{8ADC9224-789C-480F-B512-5591D51A5E6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9E00417-5F49-46DB-83AB-241A027191CF}"/>
              </a:ext>
            </a:extLst>
          </p:cNvPr>
          <p:cNvSpPr>
            <a:spLocks noGrp="1"/>
          </p:cNvSpPr>
          <p:nvPr>
            <p:ph type="sldNum" sz="quarter" idx="12"/>
          </p:nvPr>
        </p:nvSpPr>
        <p:spPr/>
        <p:txBody>
          <a:bodyPr/>
          <a:lstStyle/>
          <a:p>
            <a:fld id="{BE0B14E7-D54C-42DE-99F6-3BEDC923C478}" type="slidenum">
              <a:rPr lang="en-US" smtClean="0"/>
              <a:t>‹#›</a:t>
            </a:fld>
            <a:endParaRPr lang="en-US"/>
          </a:p>
        </p:txBody>
      </p:sp>
    </p:spTree>
    <p:extLst>
      <p:ext uri="{BB962C8B-B14F-4D97-AF65-F5344CB8AC3E}">
        <p14:creationId xmlns:p14="http://schemas.microsoft.com/office/powerpoint/2010/main" val="261367018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E76BBC9-709A-4037-971B-3E3F59EC135A}"/>
              </a:ext>
            </a:extLst>
          </p:cNvPr>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DC3EE01-4EA6-4258-8FE7-D4A61A716D2E}"/>
              </a:ext>
            </a:extLst>
          </p:cNvPr>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CA220FA-842F-4282-949D-381AF3AB3450}"/>
              </a:ext>
            </a:extLst>
          </p:cNvPr>
          <p:cNvSpPr>
            <a:spLocks noGrp="1"/>
          </p:cNvSpPr>
          <p:nvPr>
            <p:ph type="dt" sz="half" idx="10"/>
          </p:nvPr>
        </p:nvSpPr>
        <p:spPr/>
        <p:txBody>
          <a:bodyPr/>
          <a:lstStyle/>
          <a:p>
            <a:fld id="{1F5134CB-AF79-4B40-B3FE-1E9C782ECA02}" type="datetimeFigureOut">
              <a:rPr lang="en-US" smtClean="0"/>
              <a:t>2/8/2021</a:t>
            </a:fld>
            <a:endParaRPr lang="en-US"/>
          </a:p>
        </p:txBody>
      </p:sp>
      <p:sp>
        <p:nvSpPr>
          <p:cNvPr id="5" name="Footer Placeholder 4">
            <a:extLst>
              <a:ext uri="{FF2B5EF4-FFF2-40B4-BE49-F238E27FC236}">
                <a16:creationId xmlns:a16="http://schemas.microsoft.com/office/drawing/2014/main" id="{C5CAD1E8-5436-4C7A-B496-7439E863EA9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DB84CAA-44AF-4A2B-B0D4-65EF36FFCF49}"/>
              </a:ext>
            </a:extLst>
          </p:cNvPr>
          <p:cNvSpPr>
            <a:spLocks noGrp="1"/>
          </p:cNvSpPr>
          <p:nvPr>
            <p:ph type="sldNum" sz="quarter" idx="12"/>
          </p:nvPr>
        </p:nvSpPr>
        <p:spPr/>
        <p:txBody>
          <a:bodyPr/>
          <a:lstStyle/>
          <a:p>
            <a:fld id="{BE0B14E7-D54C-42DE-99F6-3BEDC923C478}" type="slidenum">
              <a:rPr lang="en-US" smtClean="0"/>
              <a:t>‹#›</a:t>
            </a:fld>
            <a:endParaRPr lang="en-US"/>
          </a:p>
        </p:txBody>
      </p:sp>
    </p:spTree>
    <p:extLst>
      <p:ext uri="{BB962C8B-B14F-4D97-AF65-F5344CB8AC3E}">
        <p14:creationId xmlns:p14="http://schemas.microsoft.com/office/powerpoint/2010/main" val="27358419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5" Type="http://schemas.openxmlformats.org/officeDocument/2006/relationships/slideLayout" Target="../slideLayouts/slideLayout18.xml"/><Relationship Id="rId4" Type="http://schemas.openxmlformats.org/officeDocument/2006/relationships/slideLayout" Target="../slideLayouts/slideLayout17.xml"/><Relationship Id="rId9"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theme" Target="../theme/theme3.xml"/><Relationship Id="rId3" Type="http://schemas.openxmlformats.org/officeDocument/2006/relationships/slideLayout" Target="../slideLayouts/slideLayout24.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0" Type="http://schemas.openxmlformats.org/officeDocument/2006/relationships/slideLayout" Target="../slideLayouts/slideLayout31.xml"/><Relationship Id="rId4" Type="http://schemas.openxmlformats.org/officeDocument/2006/relationships/slideLayout" Target="../slideLayouts/slideLayout25.xml"/><Relationship Id="rId9" Type="http://schemas.openxmlformats.org/officeDocument/2006/relationships/slideLayout" Target="../slideLayouts/slideLayout30.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bwMode="auto">
          <a:xfrm>
            <a:off x="685800" y="0"/>
            <a:ext cx="7772400" cy="6858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2051" name="Rectangle 3"/>
          <p:cNvSpPr>
            <a:spLocks noGrp="1" noChangeArrowheads="1"/>
          </p:cNvSpPr>
          <p:nvPr>
            <p:ph type="body" idx="1"/>
          </p:nvPr>
        </p:nvSpPr>
        <p:spPr bwMode="auto">
          <a:xfrm>
            <a:off x="685800" y="914400"/>
            <a:ext cx="77724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smtClean="0"/>
            </a:lvl1pPr>
          </a:lstStyle>
          <a:p>
            <a:pPr>
              <a:defRPr/>
            </a:pPr>
            <a:endParaRPr lang="en-US"/>
          </a:p>
        </p:txBody>
      </p:sp>
      <p:pic>
        <p:nvPicPr>
          <p:cNvPr id="2053" name="Picture 7" descr="logo3"/>
          <p:cNvPicPr>
            <a:picLocks noChangeAspect="1" noChangeArrowheads="1"/>
          </p:cNvPicPr>
          <p:nvPr userDrawn="1"/>
        </p:nvPicPr>
        <p:blipFill>
          <a:blip r:embed="rId15" cstate="print"/>
          <a:srcRect/>
          <a:stretch>
            <a:fillRect/>
          </a:stretch>
        </p:blipFill>
        <p:spPr bwMode="auto">
          <a:xfrm>
            <a:off x="152400" y="6175375"/>
            <a:ext cx="1600200" cy="682625"/>
          </a:xfrm>
          <a:prstGeom prst="rect">
            <a:avLst/>
          </a:prstGeom>
          <a:noFill/>
          <a:ln w="9525">
            <a:noFill/>
            <a:miter lim="800000"/>
            <a:headEnd/>
            <a:tailEnd/>
          </a:ln>
        </p:spPr>
      </p:pic>
      <p:sp>
        <p:nvSpPr>
          <p:cNvPr id="1032" name="Text Box 8"/>
          <p:cNvSpPr txBox="1">
            <a:spLocks noChangeArrowheads="1"/>
          </p:cNvSpPr>
          <p:nvPr userDrawn="1"/>
        </p:nvSpPr>
        <p:spPr bwMode="auto">
          <a:xfrm>
            <a:off x="7862888" y="6248400"/>
            <a:ext cx="823912" cy="457200"/>
          </a:xfrm>
          <a:prstGeom prst="rect">
            <a:avLst/>
          </a:prstGeom>
          <a:noFill/>
          <a:ln w="9525">
            <a:noFill/>
            <a:miter lim="800000"/>
            <a:headEnd/>
            <a:tailEnd/>
          </a:ln>
          <a:effectLst/>
        </p:spPr>
        <p:txBody>
          <a:bodyPr>
            <a:spAutoFit/>
          </a:bodyPr>
          <a:lstStyle/>
          <a:p>
            <a:pPr>
              <a:defRPr/>
            </a:pPr>
            <a:endParaRPr lang="en-US"/>
          </a:p>
        </p:txBody>
      </p:sp>
      <p:sp>
        <p:nvSpPr>
          <p:cNvPr id="1033" name="Text Box 9"/>
          <p:cNvSpPr txBox="1">
            <a:spLocks noChangeArrowheads="1"/>
          </p:cNvSpPr>
          <p:nvPr userDrawn="1"/>
        </p:nvSpPr>
        <p:spPr bwMode="auto">
          <a:xfrm>
            <a:off x="7229475" y="6324600"/>
            <a:ext cx="1762125" cy="304800"/>
          </a:xfrm>
          <a:prstGeom prst="rect">
            <a:avLst/>
          </a:prstGeom>
          <a:noFill/>
          <a:ln w="9525">
            <a:noFill/>
            <a:miter lim="800000"/>
            <a:headEnd/>
            <a:tailEnd/>
          </a:ln>
          <a:effectLst/>
        </p:spPr>
        <p:txBody>
          <a:bodyPr wrap="none">
            <a:spAutoFit/>
          </a:bodyPr>
          <a:lstStyle/>
          <a:p>
            <a:pPr>
              <a:defRPr/>
            </a:pPr>
            <a:r>
              <a:rPr lang="en-US" sz="1400"/>
              <a:t>Rajkumar Venkatesan</a:t>
            </a:r>
          </a:p>
        </p:txBody>
      </p:sp>
      <p:sp>
        <p:nvSpPr>
          <p:cNvPr id="1034" name="Line 10"/>
          <p:cNvSpPr>
            <a:spLocks noChangeShapeType="1"/>
          </p:cNvSpPr>
          <p:nvPr userDrawn="1"/>
        </p:nvSpPr>
        <p:spPr bwMode="auto">
          <a:xfrm>
            <a:off x="0" y="6172200"/>
            <a:ext cx="9144000" cy="0"/>
          </a:xfrm>
          <a:prstGeom prst="line">
            <a:avLst/>
          </a:prstGeom>
          <a:noFill/>
          <a:ln w="28575">
            <a:solidFill>
              <a:schemeClr val="bg2"/>
            </a:solidFill>
            <a:round/>
            <a:headEnd/>
            <a:tailEnd/>
          </a:ln>
          <a:effectLst/>
        </p:spPr>
        <p:txBody>
          <a:bodyPr/>
          <a:lstStyle/>
          <a:p>
            <a:pPr>
              <a:defRPr/>
            </a:pPr>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ctr" rtl="0" eaLnBrk="0" fontAlgn="base" hangingPunct="0">
        <a:spcBef>
          <a:spcPct val="0"/>
        </a:spcBef>
        <a:spcAft>
          <a:spcPct val="0"/>
        </a:spcAft>
        <a:defRPr sz="3600" b="1">
          <a:solidFill>
            <a:srgbClr val="FF6600"/>
          </a:solidFill>
          <a:latin typeface="+mj-lt"/>
          <a:ea typeface="+mj-ea"/>
          <a:cs typeface="+mj-cs"/>
        </a:defRPr>
      </a:lvl1pPr>
      <a:lvl2pPr algn="ctr" rtl="0" eaLnBrk="0" fontAlgn="base" hangingPunct="0">
        <a:spcBef>
          <a:spcPct val="0"/>
        </a:spcBef>
        <a:spcAft>
          <a:spcPct val="0"/>
        </a:spcAft>
        <a:defRPr sz="3600" b="1">
          <a:solidFill>
            <a:srgbClr val="FF6600"/>
          </a:solidFill>
          <a:latin typeface="Times New Roman" pitchFamily="18" charset="0"/>
        </a:defRPr>
      </a:lvl2pPr>
      <a:lvl3pPr algn="ctr" rtl="0" eaLnBrk="0" fontAlgn="base" hangingPunct="0">
        <a:spcBef>
          <a:spcPct val="0"/>
        </a:spcBef>
        <a:spcAft>
          <a:spcPct val="0"/>
        </a:spcAft>
        <a:defRPr sz="3600" b="1">
          <a:solidFill>
            <a:srgbClr val="FF6600"/>
          </a:solidFill>
          <a:latin typeface="Times New Roman" pitchFamily="18" charset="0"/>
        </a:defRPr>
      </a:lvl3pPr>
      <a:lvl4pPr algn="ctr" rtl="0" eaLnBrk="0" fontAlgn="base" hangingPunct="0">
        <a:spcBef>
          <a:spcPct val="0"/>
        </a:spcBef>
        <a:spcAft>
          <a:spcPct val="0"/>
        </a:spcAft>
        <a:defRPr sz="3600" b="1">
          <a:solidFill>
            <a:srgbClr val="FF6600"/>
          </a:solidFill>
          <a:latin typeface="Times New Roman" pitchFamily="18" charset="0"/>
        </a:defRPr>
      </a:lvl4pPr>
      <a:lvl5pPr algn="ctr" rtl="0" eaLnBrk="0" fontAlgn="base" hangingPunct="0">
        <a:spcBef>
          <a:spcPct val="0"/>
        </a:spcBef>
        <a:spcAft>
          <a:spcPct val="0"/>
        </a:spcAft>
        <a:defRPr sz="3600" b="1">
          <a:solidFill>
            <a:srgbClr val="FF6600"/>
          </a:solidFill>
          <a:latin typeface="Times New Roman" pitchFamily="18" charset="0"/>
        </a:defRPr>
      </a:lvl5pPr>
      <a:lvl6pPr marL="457200" algn="ctr" rtl="0" fontAlgn="base">
        <a:spcBef>
          <a:spcPct val="0"/>
        </a:spcBef>
        <a:spcAft>
          <a:spcPct val="0"/>
        </a:spcAft>
        <a:defRPr sz="3600" b="1">
          <a:solidFill>
            <a:srgbClr val="FF6600"/>
          </a:solidFill>
          <a:latin typeface="Times New Roman" pitchFamily="18" charset="0"/>
        </a:defRPr>
      </a:lvl6pPr>
      <a:lvl7pPr marL="914400" algn="ctr" rtl="0" fontAlgn="base">
        <a:spcBef>
          <a:spcPct val="0"/>
        </a:spcBef>
        <a:spcAft>
          <a:spcPct val="0"/>
        </a:spcAft>
        <a:defRPr sz="3600" b="1">
          <a:solidFill>
            <a:srgbClr val="FF6600"/>
          </a:solidFill>
          <a:latin typeface="Times New Roman" pitchFamily="18" charset="0"/>
        </a:defRPr>
      </a:lvl7pPr>
      <a:lvl8pPr marL="1371600" algn="ctr" rtl="0" fontAlgn="base">
        <a:spcBef>
          <a:spcPct val="0"/>
        </a:spcBef>
        <a:spcAft>
          <a:spcPct val="0"/>
        </a:spcAft>
        <a:defRPr sz="3600" b="1">
          <a:solidFill>
            <a:srgbClr val="FF6600"/>
          </a:solidFill>
          <a:latin typeface="Times New Roman" pitchFamily="18" charset="0"/>
        </a:defRPr>
      </a:lvl8pPr>
      <a:lvl9pPr marL="1828800" algn="ctr" rtl="0" fontAlgn="base">
        <a:spcBef>
          <a:spcPct val="0"/>
        </a:spcBef>
        <a:spcAft>
          <a:spcPct val="0"/>
        </a:spcAft>
        <a:defRPr sz="3600" b="1">
          <a:solidFill>
            <a:srgbClr val="FF6600"/>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1" y="365126"/>
            <a:ext cx="8229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825625"/>
            <a:ext cx="8229601" cy="4651375"/>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584015699"/>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Lst>
  <p:txStyles>
    <p:titleStyle>
      <a:lvl1pPr algn="l" defTabSz="685800" rtl="0" eaLnBrk="1" latinLnBrk="0" hangingPunct="1">
        <a:lnSpc>
          <a:spcPct val="90000"/>
        </a:lnSpc>
        <a:spcBef>
          <a:spcPct val="0"/>
        </a:spcBef>
        <a:buNone/>
        <a:defRPr sz="3300" b="0" i="0" u="none" kern="1200">
          <a:solidFill>
            <a:schemeClr val="tx1"/>
          </a:solidFill>
          <a:latin typeface="Franklin Gothic Demi" panose="020B0703020102020204" pitchFamily="34" charset="0"/>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3000" kern="1200">
          <a:solidFill>
            <a:schemeClr val="tx1"/>
          </a:solidFill>
          <a:latin typeface="Franklin Gothic Medium" panose="020B0603020102020204" pitchFamily="34" charset="0"/>
          <a:ea typeface="+mn-ea"/>
          <a:cs typeface="+mn-cs"/>
        </a:defRPr>
      </a:lvl1pPr>
      <a:lvl2pPr marL="514350" indent="-171450" algn="l" defTabSz="685800" rtl="0" eaLnBrk="1" latinLnBrk="0" hangingPunct="1">
        <a:lnSpc>
          <a:spcPct val="90000"/>
        </a:lnSpc>
        <a:spcBef>
          <a:spcPts val="375"/>
        </a:spcBef>
        <a:buFont typeface="Wingdings" panose="05000000000000000000" pitchFamily="2" charset="2"/>
        <a:buChar char="§"/>
        <a:defRPr sz="2400" b="0" i="0" u="none" kern="1200">
          <a:solidFill>
            <a:schemeClr val="tx1">
              <a:lumMod val="65000"/>
              <a:lumOff val="35000"/>
            </a:schemeClr>
          </a:solidFill>
          <a:latin typeface="Franklin Gothic Medium" panose="020B0603020102020204" pitchFamily="34" charset="0"/>
          <a:ea typeface="+mn-ea"/>
          <a:cs typeface="+mn-cs"/>
        </a:defRPr>
      </a:lvl2pPr>
      <a:lvl3pPr marL="857250" indent="-171450" algn="l" defTabSz="685800" rtl="0" eaLnBrk="1" latinLnBrk="0" hangingPunct="1">
        <a:lnSpc>
          <a:spcPct val="90000"/>
        </a:lnSpc>
        <a:spcBef>
          <a:spcPts val="375"/>
        </a:spcBef>
        <a:buFont typeface="Franklin Gothic Medium" panose="020B0603020102020204" pitchFamily="34" charset="0"/>
        <a:buChar char="−"/>
        <a:defRPr sz="2100" i="1" kern="1200">
          <a:solidFill>
            <a:schemeClr val="tx1"/>
          </a:solidFill>
          <a:latin typeface="Franklin Gothic Medium" panose="020B0603020102020204" pitchFamily="34" charset="0"/>
          <a:ea typeface="+mn-ea"/>
          <a:cs typeface="+mn-cs"/>
        </a:defRPr>
      </a:lvl3pPr>
      <a:lvl4pPr marL="1200150" indent="-171450" algn="l" defTabSz="685800" rtl="0" eaLnBrk="1" latinLnBrk="0" hangingPunct="1">
        <a:lnSpc>
          <a:spcPct val="90000"/>
        </a:lnSpc>
        <a:spcBef>
          <a:spcPts val="375"/>
        </a:spcBef>
        <a:buFont typeface="Franklin Gothic Medium" panose="020B0603020102020204" pitchFamily="34" charset="0"/>
        <a:buChar char="▫"/>
        <a:defRPr sz="1800" kern="1200">
          <a:solidFill>
            <a:schemeClr val="tx1">
              <a:lumMod val="65000"/>
              <a:lumOff val="35000"/>
            </a:schemeClr>
          </a:solidFill>
          <a:latin typeface="Franklin Gothic Medium" panose="020B0603020102020204" pitchFamily="34"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Franklin Gothic Medium" panose="020B0603020102020204" pitchFamily="34"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62AB16A9-EAF3-2740-B617-38F5F7DB5CFD}" type="datetimeFigureOut">
              <a:rPr lang="en-US" smtClean="0"/>
              <a:t>2/8/2021</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D1B71628-8613-FC4A-BB5C-B0B76FF7AB68}" type="slidenum">
              <a:rPr lang="en-US" smtClean="0"/>
              <a:t>‹#›</a:t>
            </a:fld>
            <a:endParaRPr lang="en-US"/>
          </a:p>
        </p:txBody>
      </p:sp>
    </p:spTree>
    <p:extLst>
      <p:ext uri="{BB962C8B-B14F-4D97-AF65-F5344CB8AC3E}">
        <p14:creationId xmlns:p14="http://schemas.microsoft.com/office/powerpoint/2010/main" val="3396586724"/>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3" r:id="rId12"/>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71AC1CE-BE0E-4102-B0E7-915487FCE392}"/>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CC8EFC3-5CA1-4251-8CA0-3995BC08A27E}"/>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68123CF-0FF2-47A5-A9B7-6023BEA5C2CF}"/>
              </a:ext>
            </a:extLst>
          </p:cNvPr>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1F5134CB-AF79-4B40-B3FE-1E9C782ECA02}" type="datetimeFigureOut">
              <a:rPr lang="en-US" smtClean="0"/>
              <a:t>2/8/2021</a:t>
            </a:fld>
            <a:endParaRPr lang="en-US"/>
          </a:p>
        </p:txBody>
      </p:sp>
      <p:sp>
        <p:nvSpPr>
          <p:cNvPr id="5" name="Footer Placeholder 4">
            <a:extLst>
              <a:ext uri="{FF2B5EF4-FFF2-40B4-BE49-F238E27FC236}">
                <a16:creationId xmlns:a16="http://schemas.microsoft.com/office/drawing/2014/main" id="{D174F4BE-AD6A-427E-B905-5567AA4BBD79}"/>
              </a:ext>
            </a:extLst>
          </p:cNvPr>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1039D0E-87BC-4495-B8EA-AAD484CC04D2}"/>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E0B14E7-D54C-42DE-99F6-3BEDC923C478}" type="slidenum">
              <a:rPr lang="en-US" smtClean="0"/>
              <a:t>‹#›</a:t>
            </a:fld>
            <a:endParaRPr lang="en-US"/>
          </a:p>
        </p:txBody>
      </p:sp>
    </p:spTree>
    <p:extLst>
      <p:ext uri="{BB962C8B-B14F-4D97-AF65-F5344CB8AC3E}">
        <p14:creationId xmlns:p14="http://schemas.microsoft.com/office/powerpoint/2010/main" val="678535596"/>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1.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3.xml.rels><?xml version="1.0" encoding="UTF-8" standalone="yes"?>
<Relationships xmlns="http://schemas.openxmlformats.org/package/2006/relationships"><Relationship Id="rId3" Type="http://schemas.openxmlformats.org/officeDocument/2006/relationships/hyperlink" Target="https://commons.wikimedia.org/wiki/File:Happy_Cartoon_Man_Using_A_Smartphone.svg" TargetMode="External"/><Relationship Id="rId2" Type="http://schemas.openxmlformats.org/officeDocument/2006/relationships/image" Target="../media/image15.png"/><Relationship Id="rId1" Type="http://schemas.openxmlformats.org/officeDocument/2006/relationships/slideLayout" Target="../slideLayouts/slideLayout20.xml"/><Relationship Id="rId5" Type="http://schemas.openxmlformats.org/officeDocument/2006/relationships/hyperlink" Target="https://pixabay.com/en/women-enterprising-pretty-business-2147413/" TargetMode="External"/><Relationship Id="rId4" Type="http://schemas.openxmlformats.org/officeDocument/2006/relationships/image" Target="../media/image16.png"/></Relationships>
</file>

<file path=ppt/slides/_rels/slide24.xml.rels><?xml version="1.0" encoding="UTF-8" standalone="yes"?>
<Relationships xmlns="http://schemas.openxmlformats.org/package/2006/relationships"><Relationship Id="rId3" Type="http://schemas.openxmlformats.org/officeDocument/2006/relationships/hyperlink" Target="https://commons.wikimedia.org/wiki/File:Happy_Cartoon_Man_Using_A_Smartphone.svg" TargetMode="External"/><Relationship Id="rId2" Type="http://schemas.openxmlformats.org/officeDocument/2006/relationships/image" Target="../media/image15.png"/><Relationship Id="rId1" Type="http://schemas.openxmlformats.org/officeDocument/2006/relationships/slideLayout" Target="../slideLayouts/slideLayout20.xml"/><Relationship Id="rId5" Type="http://schemas.openxmlformats.org/officeDocument/2006/relationships/hyperlink" Target="https://pixabay.com/en/women-enterprising-pretty-business-2147413/" TargetMode="External"/><Relationship Id="rId4" Type="http://schemas.openxmlformats.org/officeDocument/2006/relationships/image" Target="../media/image16.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3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chart" Target="../charts/chart2.xml"/><Relationship Id="rId1" Type="http://schemas.openxmlformats.org/officeDocument/2006/relationships/slideLayout" Target="../slideLayouts/slideLayout3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pngimg.com/download/2820" TargetMode="External"/><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3.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3.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a:xfrm>
            <a:off x="838200" y="838200"/>
            <a:ext cx="7772400" cy="1143000"/>
          </a:xfrm>
        </p:spPr>
        <p:txBody>
          <a:bodyPr/>
          <a:lstStyle/>
          <a:p>
            <a:pPr eaLnBrk="1" hangingPunct="1"/>
            <a:r>
              <a:rPr lang="en-US" sz="2800" dirty="0"/>
              <a:t>Marketing Mix Regressions</a:t>
            </a:r>
          </a:p>
        </p:txBody>
      </p:sp>
      <p:sp>
        <p:nvSpPr>
          <p:cNvPr id="3075" name="Line 14"/>
          <p:cNvSpPr>
            <a:spLocks noChangeShapeType="1"/>
          </p:cNvSpPr>
          <p:nvPr/>
        </p:nvSpPr>
        <p:spPr bwMode="auto">
          <a:xfrm>
            <a:off x="1676400" y="1981200"/>
            <a:ext cx="6400800" cy="0"/>
          </a:xfrm>
          <a:prstGeom prst="line">
            <a:avLst/>
          </a:prstGeom>
          <a:noFill/>
          <a:ln w="28575">
            <a:solidFill>
              <a:schemeClr val="tx1"/>
            </a:solidFill>
            <a:round/>
            <a:headEnd/>
            <a:tailEnd/>
          </a:ln>
        </p:spPr>
        <p:txBody>
          <a:bodyPr/>
          <a:lstStyle/>
          <a:p>
            <a:endParaRPr lang="en-US"/>
          </a:p>
        </p:txBody>
      </p:sp>
      <p:pic>
        <p:nvPicPr>
          <p:cNvPr id="5" name="Picture 4"/>
          <p:cNvPicPr>
            <a:picLocks noChangeAspect="1"/>
          </p:cNvPicPr>
          <p:nvPr/>
        </p:nvPicPr>
        <p:blipFill>
          <a:blip r:embed="rId3"/>
          <a:stretch>
            <a:fillRect/>
          </a:stretch>
        </p:blipFill>
        <p:spPr>
          <a:xfrm>
            <a:off x="4038600" y="3200400"/>
            <a:ext cx="1834638" cy="2793892"/>
          </a:xfrm>
          <a:prstGeom prst="rect">
            <a:avLst/>
          </a:prstGeom>
        </p:spPr>
      </p:pic>
      <p:pic>
        <p:nvPicPr>
          <p:cNvPr id="6" name="Picture 5"/>
          <p:cNvPicPr>
            <a:picLocks noChangeAspect="1"/>
          </p:cNvPicPr>
          <p:nvPr/>
        </p:nvPicPr>
        <p:blipFill>
          <a:blip r:embed="rId4"/>
          <a:stretch>
            <a:fillRect/>
          </a:stretch>
        </p:blipFill>
        <p:spPr>
          <a:xfrm>
            <a:off x="816818" y="3276600"/>
            <a:ext cx="2357824" cy="2590800"/>
          </a:xfrm>
          <a:prstGeom prst="rect">
            <a:avLst/>
          </a:prstGeom>
        </p:spPr>
      </p:pic>
      <p:pic>
        <p:nvPicPr>
          <p:cNvPr id="7" name="Picture 6"/>
          <p:cNvPicPr>
            <a:picLocks noChangeAspect="1"/>
          </p:cNvPicPr>
          <p:nvPr/>
        </p:nvPicPr>
        <p:blipFill>
          <a:blip r:embed="rId5"/>
          <a:stretch>
            <a:fillRect/>
          </a:stretch>
        </p:blipFill>
        <p:spPr>
          <a:xfrm>
            <a:off x="6553199" y="3200400"/>
            <a:ext cx="1983197" cy="2673350"/>
          </a:xfrm>
          <a:prstGeom prst="rect">
            <a:avLst/>
          </a:prstGeom>
        </p:spPr>
      </p:pic>
      <p:sp>
        <p:nvSpPr>
          <p:cNvPr id="2" name="TextBox 1"/>
          <p:cNvSpPr txBox="1"/>
          <p:nvPr/>
        </p:nvSpPr>
        <p:spPr>
          <a:xfrm>
            <a:off x="-3121858" y="6666214"/>
            <a:ext cx="184666" cy="830997"/>
          </a:xfrm>
          <a:prstGeom prst="rect">
            <a:avLst/>
          </a:prstGeom>
          <a:noFill/>
        </p:spPr>
        <p:txBody>
          <a:bodyPr wrap="none" rtlCol="0">
            <a:spAutoFit/>
          </a:bodyPr>
          <a:lstStyle/>
          <a:p>
            <a:endParaRPr lang="en-US" dirty="0"/>
          </a:p>
          <a:p>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Print Ads</a:t>
            </a:r>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838200" y="609600"/>
            <a:ext cx="7772400" cy="5492496"/>
          </a:xfrm>
          <a:prstGeom prst="rect">
            <a:avLst/>
          </a:prstGeom>
        </p:spPr>
      </p:pic>
    </p:spTree>
    <p:extLst>
      <p:ext uri="{BB962C8B-B14F-4D97-AF65-F5344CB8AC3E}">
        <p14:creationId xmlns:p14="http://schemas.microsoft.com/office/powerpoint/2010/main" val="20956061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5191" y="1124675"/>
            <a:ext cx="7556500" cy="481939"/>
          </a:xfrm>
        </p:spPr>
        <p:txBody>
          <a:bodyPr/>
          <a:lstStyle/>
          <a:p>
            <a:r>
              <a:rPr lang="en-US" dirty="0"/>
              <a:t>Marketing Analytics?</a:t>
            </a:r>
          </a:p>
        </p:txBody>
      </p:sp>
      <p:sp>
        <p:nvSpPr>
          <p:cNvPr id="4" name="TextBox 3"/>
          <p:cNvSpPr txBox="1"/>
          <p:nvPr/>
        </p:nvSpPr>
        <p:spPr>
          <a:xfrm>
            <a:off x="457201" y="5123656"/>
            <a:ext cx="8229600" cy="346249"/>
          </a:xfrm>
          <a:prstGeom prst="rect">
            <a:avLst/>
          </a:prstGeom>
          <a:noFill/>
        </p:spPr>
        <p:txBody>
          <a:bodyPr wrap="square" lIns="68580" tIns="34290" rIns="68580" bIns="34290" rtlCol="0">
            <a:spAutoFit/>
          </a:bodyPr>
          <a:lstStyle/>
          <a:p>
            <a:r>
              <a:rPr lang="en-US" sz="1200" dirty="0"/>
              <a:t>Source</a:t>
            </a:r>
            <a:r>
              <a:rPr lang="en-US" sz="1800" dirty="0"/>
              <a:t>: </a:t>
            </a:r>
            <a:r>
              <a:rPr lang="en-US" sz="1100" dirty="0"/>
              <a:t>Thomas Davenport, Competing on Analytics, 2007 </a:t>
            </a:r>
            <a:endParaRPr lang="en-US" sz="1800" dirty="0"/>
          </a:p>
        </p:txBody>
      </p:sp>
      <p:sp>
        <p:nvSpPr>
          <p:cNvPr id="5" name="Right Brace 45"/>
          <p:cNvSpPr>
            <a:spLocks/>
          </p:cNvSpPr>
          <p:nvPr/>
        </p:nvSpPr>
        <p:spPr bwMode="auto">
          <a:xfrm>
            <a:off x="6958015" y="3297260"/>
            <a:ext cx="139700" cy="1393031"/>
          </a:xfrm>
          <a:prstGeom prst="rightBrace">
            <a:avLst>
              <a:gd name="adj1" fmla="val 27760"/>
              <a:gd name="adj2" fmla="val 50000"/>
            </a:avLst>
          </a:prstGeom>
          <a:noFill/>
          <a:ln w="28575">
            <a:solidFill>
              <a:schemeClr val="accent2">
                <a:lumMod val="50000"/>
              </a:schemeClr>
            </a:solidFill>
            <a:round/>
            <a:headEnd/>
            <a:tailEnd/>
          </a:ln>
          <a:extLst>
            <a:ext uri="{909E8E84-426E-40dd-AFC4-6F175D3DCCD1}">
              <a14:hiddenFill xmlns:a14="http://schemas.microsoft.com/office/drawing/2010/main" xmlns="">
                <a:solidFill>
                  <a:srgbClr val="FFFFFF"/>
                </a:solidFill>
              </a14:hiddenFill>
            </a:ext>
          </a:extLst>
        </p:spPr>
        <p:txBody>
          <a:bodyPr lIns="56243" tIns="28121" rIns="56243" bIns="28121"/>
          <a:lstStyle/>
          <a:p>
            <a:endParaRPr lang="en-US" sz="1400">
              <a:solidFill>
                <a:schemeClr val="accent2">
                  <a:lumMod val="50000"/>
                </a:schemeClr>
              </a:solidFill>
              <a:cs typeface="Arial" charset="0"/>
            </a:endParaRPr>
          </a:p>
        </p:txBody>
      </p:sp>
      <p:cxnSp>
        <p:nvCxnSpPr>
          <p:cNvPr id="6" name="Straight Arrow Connector 12"/>
          <p:cNvCxnSpPr>
            <a:cxnSpLocks noChangeShapeType="1"/>
          </p:cNvCxnSpPr>
          <p:nvPr/>
        </p:nvCxnSpPr>
        <p:spPr bwMode="auto">
          <a:xfrm flipV="1">
            <a:off x="1663703" y="4843882"/>
            <a:ext cx="5065713" cy="0"/>
          </a:xfrm>
          <a:prstGeom prst="straightConnector1">
            <a:avLst/>
          </a:prstGeom>
          <a:noFill/>
          <a:ln w="38100">
            <a:solidFill>
              <a:schemeClr val="tx1"/>
            </a:solidFill>
            <a:round/>
            <a:headEnd/>
            <a:tailEnd type="triangle" w="med" len="med"/>
          </a:ln>
          <a:extLst>
            <a:ext uri="{909E8E84-426E-40dd-AFC4-6F175D3DCCD1}">
              <a14:hiddenFill xmlns:a14="http://schemas.microsoft.com/office/drawing/2010/main" xmlns="">
                <a:noFill/>
              </a14:hiddenFill>
            </a:ext>
          </a:extLst>
        </p:spPr>
      </p:cxnSp>
      <p:cxnSp>
        <p:nvCxnSpPr>
          <p:cNvPr id="7" name="Straight Arrow Connector 5"/>
          <p:cNvCxnSpPr>
            <a:cxnSpLocks noChangeShapeType="1"/>
          </p:cNvCxnSpPr>
          <p:nvPr/>
        </p:nvCxnSpPr>
        <p:spPr bwMode="auto">
          <a:xfrm rot="5400000" flipH="1" flipV="1">
            <a:off x="145259" y="3335358"/>
            <a:ext cx="3057525" cy="7938"/>
          </a:xfrm>
          <a:prstGeom prst="straightConnector1">
            <a:avLst/>
          </a:prstGeom>
          <a:noFill/>
          <a:ln w="38100">
            <a:solidFill>
              <a:schemeClr val="tx1"/>
            </a:solidFill>
            <a:round/>
            <a:headEnd/>
            <a:tailEnd type="triangle" w="med" len="med"/>
          </a:ln>
          <a:extLst>
            <a:ext uri="{909E8E84-426E-40dd-AFC4-6F175D3DCCD1}">
              <a14:hiddenFill xmlns:a14="http://schemas.microsoft.com/office/drawing/2010/main" xmlns="">
                <a:noFill/>
              </a14:hiddenFill>
            </a:ext>
          </a:extLst>
        </p:spPr>
      </p:cxnSp>
      <p:sp>
        <p:nvSpPr>
          <p:cNvPr id="8" name="TextBox 8"/>
          <p:cNvSpPr txBox="1">
            <a:spLocks noChangeArrowheads="1"/>
          </p:cNvSpPr>
          <p:nvPr/>
        </p:nvSpPr>
        <p:spPr bwMode="auto">
          <a:xfrm>
            <a:off x="7207251" y="3628252"/>
            <a:ext cx="1441450" cy="703122"/>
          </a:xfrm>
          <a:prstGeom prst="rect">
            <a:avLst/>
          </a:prstGeom>
          <a:solidFill>
            <a:schemeClr val="bg1"/>
          </a:solidFill>
          <a:ln>
            <a:solidFill>
              <a:schemeClr val="accent2">
                <a:lumMod val="50000"/>
              </a:schemeClr>
            </a:solidFill>
          </a:ln>
        </p:spPr>
        <p:txBody>
          <a:bodyPr lIns="56243" tIns="28121" rIns="56243" bIns="28121">
            <a:spAutoFit/>
          </a:bodyPr>
          <a:lstStyle>
            <a:lvl1pPr eaLnBrk="0" hangingPunct="0">
              <a:defRPr sz="2400">
                <a:solidFill>
                  <a:schemeClr val="tx1"/>
                </a:solidFill>
                <a:latin typeface="Times New Roman" charset="0"/>
                <a:ea typeface="MS PGothic" charset="0"/>
                <a:cs typeface="MS PGothic" charset="0"/>
              </a:defRPr>
            </a:lvl1pPr>
            <a:lvl2pPr marL="742950" indent="-285750" eaLnBrk="0" hangingPunct="0">
              <a:defRPr sz="2400">
                <a:solidFill>
                  <a:schemeClr val="tx1"/>
                </a:solidFill>
                <a:latin typeface="Times New Roman" charset="0"/>
                <a:ea typeface="MS PGothic" charset="0"/>
                <a:cs typeface="MS PGothic" charset="0"/>
              </a:defRPr>
            </a:lvl2pPr>
            <a:lvl3pPr marL="1143000" indent="-228600" eaLnBrk="0" hangingPunct="0">
              <a:defRPr sz="2400">
                <a:solidFill>
                  <a:schemeClr val="tx1"/>
                </a:solidFill>
                <a:latin typeface="Times New Roman" charset="0"/>
                <a:ea typeface="MS PGothic" charset="0"/>
                <a:cs typeface="MS PGothic" charset="0"/>
              </a:defRPr>
            </a:lvl3pPr>
            <a:lvl4pPr marL="1600200" indent="-228600" eaLnBrk="0" hangingPunct="0">
              <a:defRPr sz="2400">
                <a:solidFill>
                  <a:schemeClr val="tx1"/>
                </a:solidFill>
                <a:latin typeface="Times New Roman" charset="0"/>
                <a:ea typeface="MS PGothic" charset="0"/>
                <a:cs typeface="MS PGothic" charset="0"/>
              </a:defRPr>
            </a:lvl4pPr>
            <a:lvl5pPr marL="2057400" indent="-228600" eaLnBrk="0" hangingPunct="0">
              <a:defRPr sz="2400">
                <a:solidFill>
                  <a:schemeClr val="tx1"/>
                </a:solidFill>
                <a:latin typeface="Times New Roman"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New Roman"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New Roman"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New Roman"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New Roman" charset="0"/>
                <a:ea typeface="MS PGothic" charset="0"/>
                <a:cs typeface="MS PGothic" charset="0"/>
              </a:defRPr>
            </a:lvl9pPr>
          </a:lstStyle>
          <a:p>
            <a:pPr eaLnBrk="1" hangingPunct="1"/>
            <a:r>
              <a:rPr lang="en-US" sz="1400" dirty="0">
                <a:solidFill>
                  <a:schemeClr val="accent2">
                    <a:lumMod val="50000"/>
                  </a:schemeClr>
                </a:solidFill>
                <a:latin typeface="+mn-lt"/>
                <a:ea typeface="ＭＳ Ｐゴシック" charset="0"/>
                <a:cs typeface="ＭＳ Ｐゴシック" charset="0"/>
              </a:rPr>
              <a:t>Descriptive Analytics</a:t>
            </a:r>
          </a:p>
          <a:p>
            <a:pPr eaLnBrk="1" hangingPunct="1"/>
            <a:r>
              <a:rPr lang="en-US" sz="1400" dirty="0">
                <a:solidFill>
                  <a:schemeClr val="accent2">
                    <a:lumMod val="50000"/>
                  </a:schemeClr>
                </a:solidFill>
                <a:latin typeface="+mn-lt"/>
                <a:ea typeface="ＭＳ Ｐゴシック" charset="0"/>
                <a:cs typeface="ＭＳ Ｐゴシック" charset="0"/>
              </a:rPr>
              <a:t>(the </a:t>
            </a:r>
            <a:r>
              <a:rPr lang="ja-JP" altLang="en-US" sz="1400" dirty="0">
                <a:solidFill>
                  <a:schemeClr val="accent2">
                    <a:lumMod val="50000"/>
                  </a:schemeClr>
                </a:solidFill>
                <a:latin typeface="+mn-lt"/>
                <a:ea typeface="ＭＳ Ｐゴシック" charset="0"/>
                <a:cs typeface="ＭＳ Ｐゴシック" charset="0"/>
              </a:rPr>
              <a:t>“</a:t>
            </a:r>
            <a:r>
              <a:rPr lang="en-US" altLang="ja-JP" sz="1400" dirty="0">
                <a:solidFill>
                  <a:schemeClr val="accent2">
                    <a:lumMod val="50000"/>
                  </a:schemeClr>
                </a:solidFill>
                <a:latin typeface="+mn-lt"/>
                <a:cs typeface="Arial" charset="0"/>
              </a:rPr>
              <a:t>what</a:t>
            </a:r>
            <a:r>
              <a:rPr lang="ja-JP" altLang="en-US" sz="1400" dirty="0">
                <a:solidFill>
                  <a:schemeClr val="accent2">
                    <a:lumMod val="50000"/>
                  </a:schemeClr>
                </a:solidFill>
                <a:latin typeface="+mn-lt"/>
                <a:ea typeface="ＭＳ Ｐゴシック" charset="0"/>
                <a:cs typeface="ＭＳ Ｐゴシック" charset="0"/>
              </a:rPr>
              <a:t>”</a:t>
            </a:r>
            <a:r>
              <a:rPr lang="en-US" altLang="ja-JP" sz="1400" dirty="0">
                <a:solidFill>
                  <a:schemeClr val="accent2">
                    <a:lumMod val="50000"/>
                  </a:schemeClr>
                </a:solidFill>
                <a:latin typeface="+mn-lt"/>
                <a:cs typeface="Arial" charset="0"/>
              </a:rPr>
              <a:t>)</a:t>
            </a:r>
            <a:endParaRPr lang="en-US" sz="1400" dirty="0">
              <a:solidFill>
                <a:schemeClr val="accent2">
                  <a:lumMod val="50000"/>
                </a:schemeClr>
              </a:solidFill>
              <a:latin typeface="+mn-lt"/>
              <a:cs typeface="Arial" charset="0"/>
            </a:endParaRPr>
          </a:p>
        </p:txBody>
      </p:sp>
      <p:sp>
        <p:nvSpPr>
          <p:cNvPr id="9" name="TextBox 14"/>
          <p:cNvSpPr txBox="1">
            <a:spLocks noChangeArrowheads="1"/>
          </p:cNvSpPr>
          <p:nvPr/>
        </p:nvSpPr>
        <p:spPr bwMode="auto">
          <a:xfrm>
            <a:off x="257177" y="2808309"/>
            <a:ext cx="1298577" cy="74928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56243" tIns="28121" rIns="56243" bIns="28121">
            <a:spAutoFit/>
          </a:bodyPr>
          <a:lstStyle>
            <a:lvl1pPr eaLnBrk="0" hangingPunct="0">
              <a:defRPr sz="2400">
                <a:solidFill>
                  <a:schemeClr val="tx1"/>
                </a:solidFill>
                <a:latin typeface="Times New Roman" charset="0"/>
                <a:ea typeface="MS PGothic" charset="0"/>
                <a:cs typeface="MS PGothic" charset="0"/>
              </a:defRPr>
            </a:lvl1pPr>
            <a:lvl2pPr marL="742950" indent="-285750" eaLnBrk="0" hangingPunct="0">
              <a:defRPr sz="2400">
                <a:solidFill>
                  <a:schemeClr val="tx1"/>
                </a:solidFill>
                <a:latin typeface="Times New Roman" charset="0"/>
                <a:ea typeface="MS PGothic" charset="0"/>
                <a:cs typeface="MS PGothic" charset="0"/>
              </a:defRPr>
            </a:lvl2pPr>
            <a:lvl3pPr marL="1143000" indent="-228600" eaLnBrk="0" hangingPunct="0">
              <a:defRPr sz="2400">
                <a:solidFill>
                  <a:schemeClr val="tx1"/>
                </a:solidFill>
                <a:latin typeface="Times New Roman" charset="0"/>
                <a:ea typeface="MS PGothic" charset="0"/>
                <a:cs typeface="MS PGothic" charset="0"/>
              </a:defRPr>
            </a:lvl3pPr>
            <a:lvl4pPr marL="1600200" indent="-228600" eaLnBrk="0" hangingPunct="0">
              <a:defRPr sz="2400">
                <a:solidFill>
                  <a:schemeClr val="tx1"/>
                </a:solidFill>
                <a:latin typeface="Times New Roman" charset="0"/>
                <a:ea typeface="MS PGothic" charset="0"/>
                <a:cs typeface="MS PGothic" charset="0"/>
              </a:defRPr>
            </a:lvl4pPr>
            <a:lvl5pPr marL="2057400" indent="-228600" eaLnBrk="0" hangingPunct="0">
              <a:defRPr sz="2400">
                <a:solidFill>
                  <a:schemeClr val="tx1"/>
                </a:solidFill>
                <a:latin typeface="Times New Roman"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New Roman"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New Roman"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New Roman"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New Roman" charset="0"/>
                <a:ea typeface="MS PGothic" charset="0"/>
                <a:cs typeface="MS PGothic" charset="0"/>
              </a:defRPr>
            </a:lvl9pPr>
          </a:lstStyle>
          <a:p>
            <a:pPr algn="ctr" eaLnBrk="1" hangingPunct="1"/>
            <a:r>
              <a:rPr lang="en-US" sz="1500" b="1" dirty="0">
                <a:latin typeface="+mn-lt"/>
                <a:ea typeface="ＭＳ Ｐゴシック" charset="0"/>
                <a:cs typeface="ＭＳ Ｐゴシック" charset="0"/>
              </a:rPr>
              <a:t>Degree</a:t>
            </a:r>
          </a:p>
          <a:p>
            <a:pPr algn="ctr" eaLnBrk="1" hangingPunct="1"/>
            <a:r>
              <a:rPr lang="en-US" sz="1500" b="1" dirty="0">
                <a:latin typeface="+mn-lt"/>
                <a:ea typeface="ＭＳ Ｐゴシック" charset="0"/>
                <a:cs typeface="ＭＳ Ｐゴシック" charset="0"/>
              </a:rPr>
              <a:t> of</a:t>
            </a:r>
          </a:p>
          <a:p>
            <a:pPr algn="ctr" eaLnBrk="1" hangingPunct="1"/>
            <a:r>
              <a:rPr lang="en-US" sz="1500" b="1" dirty="0">
                <a:latin typeface="+mn-lt"/>
                <a:ea typeface="ＭＳ Ｐゴシック" charset="0"/>
                <a:cs typeface="ＭＳ Ｐゴシック" charset="0"/>
              </a:rPr>
              <a:t> Intelligence</a:t>
            </a:r>
          </a:p>
        </p:txBody>
      </p:sp>
      <p:sp>
        <p:nvSpPr>
          <p:cNvPr id="10" name="TextBox 8"/>
          <p:cNvSpPr txBox="1">
            <a:spLocks noChangeArrowheads="1"/>
          </p:cNvSpPr>
          <p:nvPr/>
        </p:nvSpPr>
        <p:spPr bwMode="auto">
          <a:xfrm>
            <a:off x="7207251" y="1994716"/>
            <a:ext cx="1479551" cy="918566"/>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square" lIns="56243" tIns="28121" rIns="56243" bIns="28121">
            <a:spAutoFit/>
          </a:bodyPr>
          <a:lstStyle>
            <a:lvl1pPr eaLnBrk="0" hangingPunct="0">
              <a:defRPr sz="2400">
                <a:solidFill>
                  <a:schemeClr val="tx1"/>
                </a:solidFill>
                <a:latin typeface="Times New Roman" charset="0"/>
                <a:ea typeface="MS PGothic" charset="0"/>
                <a:cs typeface="MS PGothic" charset="0"/>
              </a:defRPr>
            </a:lvl1pPr>
            <a:lvl2pPr marL="742950" indent="-285750" eaLnBrk="0" hangingPunct="0">
              <a:defRPr sz="2400">
                <a:solidFill>
                  <a:schemeClr val="tx1"/>
                </a:solidFill>
                <a:latin typeface="Times New Roman" charset="0"/>
                <a:ea typeface="MS PGothic" charset="0"/>
                <a:cs typeface="MS PGothic" charset="0"/>
              </a:defRPr>
            </a:lvl2pPr>
            <a:lvl3pPr marL="1143000" indent="-228600" eaLnBrk="0" hangingPunct="0">
              <a:defRPr sz="2400">
                <a:solidFill>
                  <a:schemeClr val="tx1"/>
                </a:solidFill>
                <a:latin typeface="Times New Roman" charset="0"/>
                <a:ea typeface="MS PGothic" charset="0"/>
                <a:cs typeface="MS PGothic" charset="0"/>
              </a:defRPr>
            </a:lvl3pPr>
            <a:lvl4pPr marL="1600200" indent="-228600" eaLnBrk="0" hangingPunct="0">
              <a:defRPr sz="2400">
                <a:solidFill>
                  <a:schemeClr val="tx1"/>
                </a:solidFill>
                <a:latin typeface="Times New Roman" charset="0"/>
                <a:ea typeface="MS PGothic" charset="0"/>
                <a:cs typeface="MS PGothic" charset="0"/>
              </a:defRPr>
            </a:lvl4pPr>
            <a:lvl5pPr marL="2057400" indent="-228600" eaLnBrk="0" hangingPunct="0">
              <a:defRPr sz="2400">
                <a:solidFill>
                  <a:schemeClr val="tx1"/>
                </a:solidFill>
                <a:latin typeface="Times New Roman"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New Roman"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New Roman"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New Roman"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New Roman" charset="0"/>
                <a:ea typeface="MS PGothic" charset="0"/>
                <a:cs typeface="MS PGothic" charset="0"/>
              </a:defRPr>
            </a:lvl9pPr>
          </a:lstStyle>
          <a:p>
            <a:pPr eaLnBrk="1" hangingPunct="1"/>
            <a:r>
              <a:rPr lang="en-US" sz="1400" dirty="0">
                <a:solidFill>
                  <a:srgbClr val="C00000"/>
                </a:solidFill>
                <a:latin typeface="+mn-lt"/>
                <a:ea typeface="ＭＳ Ｐゴシック" charset="0"/>
                <a:cs typeface="ＭＳ Ｐゴシック" charset="0"/>
              </a:rPr>
              <a:t>Predictive and Prescriptive Analytics</a:t>
            </a:r>
          </a:p>
          <a:p>
            <a:pPr eaLnBrk="1" hangingPunct="1"/>
            <a:r>
              <a:rPr lang="en-US" sz="1400" dirty="0">
                <a:solidFill>
                  <a:srgbClr val="C00000"/>
                </a:solidFill>
                <a:latin typeface="+mn-lt"/>
                <a:ea typeface="ＭＳ Ｐゴシック" charset="0"/>
                <a:cs typeface="ＭＳ Ｐゴシック" charset="0"/>
              </a:rPr>
              <a:t>(the </a:t>
            </a:r>
            <a:r>
              <a:rPr lang="ja-JP" altLang="en-US" sz="1400" dirty="0">
                <a:solidFill>
                  <a:srgbClr val="C00000"/>
                </a:solidFill>
                <a:latin typeface="+mn-lt"/>
                <a:ea typeface="ＭＳ Ｐゴシック" charset="0"/>
                <a:cs typeface="ＭＳ Ｐゴシック" charset="0"/>
              </a:rPr>
              <a:t>“</a:t>
            </a:r>
            <a:r>
              <a:rPr lang="en-US" altLang="ja-JP" sz="1400" dirty="0">
                <a:solidFill>
                  <a:srgbClr val="C00000"/>
                </a:solidFill>
                <a:latin typeface="+mn-lt"/>
                <a:cs typeface="Arial" charset="0"/>
              </a:rPr>
              <a:t>so what</a:t>
            </a:r>
            <a:r>
              <a:rPr lang="ja-JP" altLang="en-US" sz="1400" dirty="0">
                <a:solidFill>
                  <a:srgbClr val="C00000"/>
                </a:solidFill>
                <a:latin typeface="+mn-lt"/>
                <a:ea typeface="ＭＳ Ｐゴシック" charset="0"/>
                <a:cs typeface="ＭＳ Ｐゴシック" charset="0"/>
              </a:rPr>
              <a:t>”</a:t>
            </a:r>
            <a:r>
              <a:rPr lang="en-US" altLang="ja-JP" sz="1400" dirty="0">
                <a:solidFill>
                  <a:srgbClr val="C00000"/>
                </a:solidFill>
                <a:latin typeface="+mn-lt"/>
                <a:cs typeface="Arial" charset="0"/>
              </a:rPr>
              <a:t>)</a:t>
            </a:r>
            <a:endParaRPr lang="en-US" sz="1400" dirty="0">
              <a:solidFill>
                <a:srgbClr val="C00000"/>
              </a:solidFill>
              <a:latin typeface="+mn-lt"/>
              <a:cs typeface="Arial" charset="0"/>
            </a:endParaRPr>
          </a:p>
        </p:txBody>
      </p:sp>
      <p:sp>
        <p:nvSpPr>
          <p:cNvPr id="11" name="Right Brace 45"/>
          <p:cNvSpPr>
            <a:spLocks/>
          </p:cNvSpPr>
          <p:nvPr/>
        </p:nvSpPr>
        <p:spPr bwMode="auto">
          <a:xfrm>
            <a:off x="6945313" y="1773260"/>
            <a:ext cx="139700" cy="1393031"/>
          </a:xfrm>
          <a:prstGeom prst="rightBrace">
            <a:avLst>
              <a:gd name="adj1" fmla="val 27760"/>
              <a:gd name="adj2" fmla="val 50000"/>
            </a:avLst>
          </a:prstGeom>
          <a:noFill/>
          <a:ln w="28575">
            <a:solidFill>
              <a:srgbClr val="C00000"/>
            </a:solidFill>
            <a:round/>
            <a:headEnd/>
            <a:tailEnd/>
          </a:ln>
          <a:extLst>
            <a:ext uri="{909E8E84-426E-40dd-AFC4-6F175D3DCCD1}">
              <a14:hiddenFill xmlns:a14="http://schemas.microsoft.com/office/drawing/2010/main" xmlns="">
                <a:solidFill>
                  <a:srgbClr val="FFFFFF"/>
                </a:solidFill>
              </a14:hiddenFill>
            </a:ext>
          </a:extLst>
        </p:spPr>
        <p:txBody>
          <a:bodyPr lIns="56243" tIns="28121" rIns="56243" bIns="28121"/>
          <a:lstStyle/>
          <a:p>
            <a:endParaRPr lang="en-US" sz="1400">
              <a:solidFill>
                <a:srgbClr val="FF0000"/>
              </a:solidFill>
              <a:cs typeface="Arial" charset="0"/>
            </a:endParaRPr>
          </a:p>
        </p:txBody>
      </p:sp>
      <p:sp>
        <p:nvSpPr>
          <p:cNvPr id="12" name="TextBox 14"/>
          <p:cNvSpPr txBox="1">
            <a:spLocks noChangeArrowheads="1"/>
          </p:cNvSpPr>
          <p:nvPr/>
        </p:nvSpPr>
        <p:spPr bwMode="auto">
          <a:xfrm>
            <a:off x="1681163" y="4881136"/>
            <a:ext cx="4979985" cy="31840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56243" tIns="28121" rIns="56243" bIns="28121">
            <a:spAutoFit/>
          </a:bodyPr>
          <a:lstStyle>
            <a:lvl1pPr eaLnBrk="0" hangingPunct="0">
              <a:defRPr sz="2400">
                <a:solidFill>
                  <a:schemeClr val="tx1"/>
                </a:solidFill>
                <a:latin typeface="Times New Roman" charset="0"/>
                <a:ea typeface="MS PGothic" charset="0"/>
                <a:cs typeface="MS PGothic" charset="0"/>
              </a:defRPr>
            </a:lvl1pPr>
            <a:lvl2pPr marL="742950" indent="-285750" eaLnBrk="0" hangingPunct="0">
              <a:defRPr sz="2400">
                <a:solidFill>
                  <a:schemeClr val="tx1"/>
                </a:solidFill>
                <a:latin typeface="Times New Roman" charset="0"/>
                <a:ea typeface="MS PGothic" charset="0"/>
                <a:cs typeface="MS PGothic" charset="0"/>
              </a:defRPr>
            </a:lvl2pPr>
            <a:lvl3pPr marL="1143000" indent="-228600" eaLnBrk="0" hangingPunct="0">
              <a:defRPr sz="2400">
                <a:solidFill>
                  <a:schemeClr val="tx1"/>
                </a:solidFill>
                <a:latin typeface="Times New Roman" charset="0"/>
                <a:ea typeface="MS PGothic" charset="0"/>
                <a:cs typeface="MS PGothic" charset="0"/>
              </a:defRPr>
            </a:lvl3pPr>
            <a:lvl4pPr marL="1600200" indent="-228600" eaLnBrk="0" hangingPunct="0">
              <a:defRPr sz="2400">
                <a:solidFill>
                  <a:schemeClr val="tx1"/>
                </a:solidFill>
                <a:latin typeface="Times New Roman" charset="0"/>
                <a:ea typeface="MS PGothic" charset="0"/>
                <a:cs typeface="MS PGothic" charset="0"/>
              </a:defRPr>
            </a:lvl4pPr>
            <a:lvl5pPr marL="2057400" indent="-228600" eaLnBrk="0" hangingPunct="0">
              <a:defRPr sz="2400">
                <a:solidFill>
                  <a:schemeClr val="tx1"/>
                </a:solidFill>
                <a:latin typeface="Times New Roman"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New Roman"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New Roman"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New Roman"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New Roman" charset="0"/>
                <a:ea typeface="MS PGothic" charset="0"/>
                <a:cs typeface="MS PGothic" charset="0"/>
              </a:defRPr>
            </a:lvl9pPr>
          </a:lstStyle>
          <a:p>
            <a:pPr algn="ctr" eaLnBrk="1" hangingPunct="1"/>
            <a:r>
              <a:rPr lang="en-US" sz="1700" b="1" dirty="0">
                <a:latin typeface="+mn-lt"/>
                <a:ea typeface="ＭＳ Ｐゴシック" charset="0"/>
                <a:cs typeface="ＭＳ Ｐゴシック" charset="0"/>
              </a:rPr>
              <a:t>Metrics, Then Analytics!</a:t>
            </a:r>
          </a:p>
        </p:txBody>
      </p:sp>
      <p:cxnSp>
        <p:nvCxnSpPr>
          <p:cNvPr id="13" name="Straight Connector 21"/>
          <p:cNvCxnSpPr>
            <a:cxnSpLocks noChangeShapeType="1"/>
          </p:cNvCxnSpPr>
          <p:nvPr/>
        </p:nvCxnSpPr>
        <p:spPr bwMode="auto">
          <a:xfrm flipV="1">
            <a:off x="1665291" y="3996155"/>
            <a:ext cx="4911725" cy="0"/>
          </a:xfrm>
          <a:prstGeom prst="line">
            <a:avLst/>
          </a:prstGeom>
          <a:noFill/>
          <a:ln w="12700">
            <a:solidFill>
              <a:schemeClr val="accent2">
                <a:lumMod val="75000"/>
              </a:schemeClr>
            </a:solidFill>
            <a:round/>
            <a:headEnd/>
            <a:tailEnd/>
          </a:ln>
          <a:extLst>
            <a:ext uri="{909E8E84-426E-40dd-AFC4-6F175D3DCCD1}">
              <a14:hiddenFill xmlns:a14="http://schemas.microsoft.com/office/drawing/2010/main" xmlns="">
                <a:noFill/>
              </a14:hiddenFill>
            </a:ext>
          </a:extLst>
        </p:spPr>
      </p:cxnSp>
      <p:sp>
        <p:nvSpPr>
          <p:cNvPr id="14" name="TextBox 28"/>
          <p:cNvSpPr txBox="1">
            <a:spLocks noChangeArrowheads="1"/>
          </p:cNvSpPr>
          <p:nvPr/>
        </p:nvSpPr>
        <p:spPr bwMode="auto">
          <a:xfrm>
            <a:off x="1681166" y="1739922"/>
            <a:ext cx="1868487" cy="272235"/>
          </a:xfrm>
          <a:prstGeom prst="rect">
            <a:avLst/>
          </a:prstGeom>
          <a:noFill/>
          <a:ln w="9525">
            <a:noFill/>
            <a:miter lim="800000"/>
            <a:headEnd/>
            <a:tailEnd/>
          </a:ln>
        </p:spPr>
        <p:txBody>
          <a:bodyPr lIns="56243" tIns="28121" rIns="56243" bIns="28121">
            <a:spAutoFit/>
          </a:bodyPr>
          <a:lstStyle/>
          <a:p>
            <a:pPr>
              <a:defRPr/>
            </a:pPr>
            <a:r>
              <a:rPr lang="en-US" sz="1400" dirty="0">
                <a:solidFill>
                  <a:srgbClr val="C00000"/>
                </a:solidFill>
                <a:latin typeface="+mj-lt"/>
                <a:ea typeface="ＭＳ Ｐゴシック" charset="-128"/>
                <a:cs typeface="Arial" charset="0"/>
              </a:rPr>
              <a:t>Optimization</a:t>
            </a:r>
          </a:p>
        </p:txBody>
      </p:sp>
      <p:sp>
        <p:nvSpPr>
          <p:cNvPr id="15" name="TextBox 29"/>
          <p:cNvSpPr txBox="1">
            <a:spLocks noChangeArrowheads="1"/>
          </p:cNvSpPr>
          <p:nvPr/>
        </p:nvSpPr>
        <p:spPr bwMode="auto">
          <a:xfrm>
            <a:off x="1681166" y="2144733"/>
            <a:ext cx="2338387" cy="272235"/>
          </a:xfrm>
          <a:prstGeom prst="rect">
            <a:avLst/>
          </a:prstGeom>
          <a:noFill/>
          <a:ln w="9525">
            <a:noFill/>
            <a:miter lim="800000"/>
            <a:headEnd/>
            <a:tailEnd/>
          </a:ln>
        </p:spPr>
        <p:txBody>
          <a:bodyPr lIns="56243" tIns="28121" rIns="56243" bIns="28121">
            <a:spAutoFit/>
          </a:bodyPr>
          <a:lstStyle/>
          <a:p>
            <a:pPr>
              <a:defRPr/>
            </a:pPr>
            <a:r>
              <a:rPr lang="en-US" sz="1400" dirty="0">
                <a:solidFill>
                  <a:srgbClr val="C00000"/>
                </a:solidFill>
                <a:latin typeface="+mj-lt"/>
                <a:ea typeface="ＭＳ Ｐゴシック" charset="-128"/>
                <a:cs typeface="Arial" charset="0"/>
              </a:rPr>
              <a:t>Predictive Modeling</a:t>
            </a:r>
          </a:p>
        </p:txBody>
      </p:sp>
      <p:sp>
        <p:nvSpPr>
          <p:cNvPr id="16" name="TextBox 30"/>
          <p:cNvSpPr txBox="1">
            <a:spLocks noChangeArrowheads="1"/>
          </p:cNvSpPr>
          <p:nvPr/>
        </p:nvSpPr>
        <p:spPr bwMode="auto">
          <a:xfrm>
            <a:off x="1681166" y="2492397"/>
            <a:ext cx="2962275" cy="272235"/>
          </a:xfrm>
          <a:prstGeom prst="rect">
            <a:avLst/>
          </a:prstGeom>
          <a:noFill/>
          <a:ln w="9525">
            <a:noFill/>
            <a:miter lim="800000"/>
            <a:headEnd/>
            <a:tailEnd/>
          </a:ln>
        </p:spPr>
        <p:txBody>
          <a:bodyPr lIns="56243" tIns="28121" rIns="56243" bIns="28121">
            <a:spAutoFit/>
          </a:bodyPr>
          <a:lstStyle/>
          <a:p>
            <a:pPr>
              <a:defRPr/>
            </a:pPr>
            <a:r>
              <a:rPr lang="en-US" sz="1400" dirty="0">
                <a:solidFill>
                  <a:srgbClr val="C00000"/>
                </a:solidFill>
                <a:latin typeface="+mj-lt"/>
                <a:ea typeface="ＭＳ Ｐゴシック" charset="-128"/>
                <a:cs typeface="Arial" charset="0"/>
              </a:rPr>
              <a:t>Randomized Testing</a:t>
            </a:r>
          </a:p>
        </p:txBody>
      </p:sp>
      <p:sp>
        <p:nvSpPr>
          <p:cNvPr id="17" name="TextBox 31"/>
          <p:cNvSpPr txBox="1">
            <a:spLocks noChangeArrowheads="1"/>
          </p:cNvSpPr>
          <p:nvPr/>
        </p:nvSpPr>
        <p:spPr bwMode="auto">
          <a:xfrm>
            <a:off x="1681165" y="2874588"/>
            <a:ext cx="2501900" cy="272235"/>
          </a:xfrm>
          <a:prstGeom prst="rect">
            <a:avLst/>
          </a:prstGeom>
          <a:noFill/>
          <a:ln w="9525">
            <a:noFill/>
            <a:miter lim="800000"/>
            <a:headEnd/>
            <a:tailEnd/>
          </a:ln>
        </p:spPr>
        <p:txBody>
          <a:bodyPr lIns="56243" tIns="28121" rIns="56243" bIns="28121">
            <a:spAutoFit/>
          </a:bodyPr>
          <a:lstStyle/>
          <a:p>
            <a:pPr>
              <a:defRPr/>
            </a:pPr>
            <a:r>
              <a:rPr lang="en-US" sz="1400" dirty="0">
                <a:solidFill>
                  <a:srgbClr val="C00000"/>
                </a:solidFill>
                <a:latin typeface="+mj-lt"/>
                <a:ea typeface="ＭＳ Ｐゴシック" charset="-128"/>
                <a:cs typeface="Arial" charset="0"/>
              </a:rPr>
              <a:t>Statistical Analysis</a:t>
            </a:r>
          </a:p>
        </p:txBody>
      </p:sp>
      <p:sp>
        <p:nvSpPr>
          <p:cNvPr id="18" name="TextBox 32"/>
          <p:cNvSpPr txBox="1">
            <a:spLocks noChangeArrowheads="1"/>
          </p:cNvSpPr>
          <p:nvPr/>
        </p:nvSpPr>
        <p:spPr bwMode="auto">
          <a:xfrm>
            <a:off x="1681166" y="3293688"/>
            <a:ext cx="1874837" cy="272235"/>
          </a:xfrm>
          <a:prstGeom prst="rect">
            <a:avLst/>
          </a:prstGeom>
          <a:noFill/>
          <a:ln w="9525">
            <a:noFill/>
            <a:miter lim="800000"/>
            <a:headEnd/>
            <a:tailEnd/>
          </a:ln>
        </p:spPr>
        <p:txBody>
          <a:bodyPr lIns="56243" tIns="28121" rIns="56243" bIns="28121">
            <a:spAutoFit/>
          </a:bodyPr>
          <a:lstStyle/>
          <a:p>
            <a:pPr>
              <a:defRPr/>
            </a:pPr>
            <a:r>
              <a:rPr lang="en-US" sz="1400" dirty="0">
                <a:solidFill>
                  <a:schemeClr val="accent2">
                    <a:lumMod val="50000"/>
                  </a:schemeClr>
                </a:solidFill>
                <a:latin typeface="+mj-lt"/>
                <a:ea typeface="ＭＳ Ｐゴシック" charset="-128"/>
                <a:cs typeface="Arial" pitchFamily="34" charset="0"/>
              </a:rPr>
              <a:t>Alerts</a:t>
            </a:r>
          </a:p>
        </p:txBody>
      </p:sp>
      <p:sp>
        <p:nvSpPr>
          <p:cNvPr id="19" name="TextBox 33"/>
          <p:cNvSpPr txBox="1">
            <a:spLocks noChangeArrowheads="1"/>
          </p:cNvSpPr>
          <p:nvPr/>
        </p:nvSpPr>
        <p:spPr bwMode="auto">
          <a:xfrm>
            <a:off x="1681166" y="3685830"/>
            <a:ext cx="2390775" cy="272235"/>
          </a:xfrm>
          <a:prstGeom prst="rect">
            <a:avLst/>
          </a:prstGeom>
          <a:noFill/>
          <a:ln w="9525">
            <a:noFill/>
            <a:miter lim="800000"/>
            <a:headEnd/>
            <a:tailEnd/>
          </a:ln>
        </p:spPr>
        <p:txBody>
          <a:bodyPr lIns="56243" tIns="28121" rIns="56243" bIns="28121">
            <a:spAutoFit/>
          </a:bodyPr>
          <a:lstStyle/>
          <a:p>
            <a:pPr>
              <a:defRPr/>
            </a:pPr>
            <a:r>
              <a:rPr lang="en-US" sz="1400" dirty="0">
                <a:solidFill>
                  <a:schemeClr val="accent2">
                    <a:lumMod val="50000"/>
                  </a:schemeClr>
                </a:solidFill>
                <a:latin typeface="+mj-lt"/>
                <a:ea typeface="ＭＳ Ｐゴシック" charset="-128"/>
                <a:cs typeface="Arial" pitchFamily="34" charset="0"/>
              </a:rPr>
              <a:t>Query/drill down</a:t>
            </a:r>
          </a:p>
        </p:txBody>
      </p:sp>
      <p:sp>
        <p:nvSpPr>
          <p:cNvPr id="20" name="TextBox 34"/>
          <p:cNvSpPr txBox="1">
            <a:spLocks noChangeArrowheads="1"/>
          </p:cNvSpPr>
          <p:nvPr/>
        </p:nvSpPr>
        <p:spPr bwMode="auto">
          <a:xfrm>
            <a:off x="1681164" y="4058429"/>
            <a:ext cx="1871662" cy="272235"/>
          </a:xfrm>
          <a:prstGeom prst="rect">
            <a:avLst/>
          </a:prstGeom>
          <a:noFill/>
          <a:ln w="9525">
            <a:noFill/>
            <a:miter lim="800000"/>
            <a:headEnd/>
            <a:tailEnd/>
          </a:ln>
        </p:spPr>
        <p:txBody>
          <a:bodyPr lIns="56243" tIns="28121" rIns="56243" bIns="28121">
            <a:spAutoFit/>
          </a:bodyPr>
          <a:lstStyle/>
          <a:p>
            <a:pPr>
              <a:defRPr/>
            </a:pPr>
            <a:r>
              <a:rPr lang="en-US" sz="1400" dirty="0">
                <a:solidFill>
                  <a:schemeClr val="accent2">
                    <a:lumMod val="50000"/>
                  </a:schemeClr>
                </a:solidFill>
                <a:latin typeface="+mj-lt"/>
                <a:ea typeface="ＭＳ Ｐゴシック" charset="-128"/>
                <a:cs typeface="Arial" pitchFamily="34" charset="0"/>
              </a:rPr>
              <a:t>Ad hoc reports</a:t>
            </a:r>
          </a:p>
        </p:txBody>
      </p:sp>
      <p:sp>
        <p:nvSpPr>
          <p:cNvPr id="21" name="TextBox 35"/>
          <p:cNvSpPr txBox="1">
            <a:spLocks noChangeArrowheads="1"/>
          </p:cNvSpPr>
          <p:nvPr/>
        </p:nvSpPr>
        <p:spPr bwMode="auto">
          <a:xfrm>
            <a:off x="1681163" y="4427163"/>
            <a:ext cx="2278062" cy="272235"/>
          </a:xfrm>
          <a:prstGeom prst="rect">
            <a:avLst/>
          </a:prstGeom>
          <a:noFill/>
          <a:ln w="9525">
            <a:noFill/>
            <a:miter lim="800000"/>
            <a:headEnd/>
            <a:tailEnd/>
          </a:ln>
        </p:spPr>
        <p:txBody>
          <a:bodyPr lIns="56243" tIns="28121" rIns="56243" bIns="28121">
            <a:spAutoFit/>
          </a:bodyPr>
          <a:lstStyle/>
          <a:p>
            <a:pPr>
              <a:defRPr/>
            </a:pPr>
            <a:r>
              <a:rPr lang="en-US" sz="1400" dirty="0">
                <a:solidFill>
                  <a:schemeClr val="accent2">
                    <a:lumMod val="50000"/>
                  </a:schemeClr>
                </a:solidFill>
                <a:latin typeface="+mj-lt"/>
                <a:ea typeface="ＭＳ Ｐゴシック" charset="-128"/>
                <a:cs typeface="Arial" pitchFamily="34" charset="0"/>
              </a:rPr>
              <a:t>Standard Reports</a:t>
            </a:r>
          </a:p>
        </p:txBody>
      </p:sp>
      <p:sp>
        <p:nvSpPr>
          <p:cNvPr id="22" name="TextBox 36"/>
          <p:cNvSpPr txBox="1">
            <a:spLocks noChangeArrowheads="1"/>
          </p:cNvSpPr>
          <p:nvPr/>
        </p:nvSpPr>
        <p:spPr bwMode="auto">
          <a:xfrm>
            <a:off x="3937000" y="1739922"/>
            <a:ext cx="2941638" cy="27223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56243" tIns="28121" rIns="56243" bIns="28121">
            <a:spAutoFit/>
          </a:bodyPr>
          <a:lstStyle>
            <a:lvl1pPr eaLnBrk="0" hangingPunct="0">
              <a:defRPr sz="2400">
                <a:solidFill>
                  <a:schemeClr val="tx1"/>
                </a:solidFill>
                <a:latin typeface="Times New Roman" charset="0"/>
                <a:ea typeface="MS PGothic" charset="0"/>
                <a:cs typeface="MS PGothic" charset="0"/>
              </a:defRPr>
            </a:lvl1pPr>
            <a:lvl2pPr marL="742950" indent="-285750" eaLnBrk="0" hangingPunct="0">
              <a:defRPr sz="2400">
                <a:solidFill>
                  <a:schemeClr val="tx1"/>
                </a:solidFill>
                <a:latin typeface="Times New Roman" charset="0"/>
                <a:ea typeface="MS PGothic" charset="0"/>
                <a:cs typeface="MS PGothic" charset="0"/>
              </a:defRPr>
            </a:lvl2pPr>
            <a:lvl3pPr marL="1143000" indent="-228600" eaLnBrk="0" hangingPunct="0">
              <a:defRPr sz="2400">
                <a:solidFill>
                  <a:schemeClr val="tx1"/>
                </a:solidFill>
                <a:latin typeface="Times New Roman" charset="0"/>
                <a:ea typeface="MS PGothic" charset="0"/>
                <a:cs typeface="MS PGothic" charset="0"/>
              </a:defRPr>
            </a:lvl3pPr>
            <a:lvl4pPr marL="1600200" indent="-228600" eaLnBrk="0" hangingPunct="0">
              <a:defRPr sz="2400">
                <a:solidFill>
                  <a:schemeClr val="tx1"/>
                </a:solidFill>
                <a:latin typeface="Times New Roman" charset="0"/>
                <a:ea typeface="MS PGothic" charset="0"/>
                <a:cs typeface="MS PGothic" charset="0"/>
              </a:defRPr>
            </a:lvl4pPr>
            <a:lvl5pPr marL="2057400" indent="-228600" eaLnBrk="0" hangingPunct="0">
              <a:defRPr sz="2400">
                <a:solidFill>
                  <a:schemeClr val="tx1"/>
                </a:solidFill>
                <a:latin typeface="Times New Roman"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New Roman"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New Roman"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New Roman"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New Roman" charset="0"/>
                <a:ea typeface="MS PGothic" charset="0"/>
                <a:cs typeface="MS PGothic" charset="0"/>
              </a:defRPr>
            </a:lvl9pPr>
          </a:lstStyle>
          <a:p>
            <a:pPr eaLnBrk="1" hangingPunct="1"/>
            <a:r>
              <a:rPr lang="ja-JP" altLang="en-US" sz="1400" dirty="0">
                <a:solidFill>
                  <a:srgbClr val="C00000"/>
                </a:solidFill>
                <a:latin typeface="Calibri" charset="0"/>
                <a:ea typeface="ＭＳ Ｐゴシック" charset="0"/>
                <a:cs typeface="ＭＳ Ｐゴシック" charset="0"/>
              </a:rPr>
              <a:t>“</a:t>
            </a:r>
            <a:r>
              <a:rPr lang="en-US" altLang="ja-JP" sz="1400" dirty="0">
                <a:solidFill>
                  <a:srgbClr val="C00000"/>
                </a:solidFill>
                <a:latin typeface="Calibri" charset="0"/>
                <a:cs typeface="Arial" charset="0"/>
              </a:rPr>
              <a:t>What’s the best that can happen?</a:t>
            </a:r>
            <a:r>
              <a:rPr lang="ja-JP" altLang="en-US" sz="1400" dirty="0">
                <a:solidFill>
                  <a:srgbClr val="C00000"/>
                </a:solidFill>
                <a:latin typeface="Calibri" charset="0"/>
                <a:ea typeface="ＭＳ Ｐゴシック" charset="0"/>
                <a:cs typeface="ＭＳ Ｐゴシック" charset="0"/>
              </a:rPr>
              <a:t>”</a:t>
            </a:r>
            <a:endParaRPr lang="en-US" sz="1400" dirty="0">
              <a:solidFill>
                <a:srgbClr val="C00000"/>
              </a:solidFill>
              <a:latin typeface="Calibri" charset="0"/>
              <a:ea typeface="ＭＳ Ｐゴシック" charset="0"/>
              <a:cs typeface="ＭＳ Ｐゴシック" charset="0"/>
            </a:endParaRPr>
          </a:p>
        </p:txBody>
      </p:sp>
      <p:sp>
        <p:nvSpPr>
          <p:cNvPr id="23" name="TextBox 37"/>
          <p:cNvSpPr txBox="1">
            <a:spLocks noChangeArrowheads="1"/>
          </p:cNvSpPr>
          <p:nvPr/>
        </p:nvSpPr>
        <p:spPr bwMode="auto">
          <a:xfrm>
            <a:off x="3937000" y="2144733"/>
            <a:ext cx="2262188" cy="27223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56243" tIns="28121" rIns="56243" bIns="28121">
            <a:spAutoFit/>
          </a:bodyPr>
          <a:lstStyle>
            <a:lvl1pPr eaLnBrk="0" hangingPunct="0">
              <a:defRPr sz="2400">
                <a:solidFill>
                  <a:schemeClr val="tx1"/>
                </a:solidFill>
                <a:latin typeface="Times New Roman" charset="0"/>
                <a:ea typeface="MS PGothic" charset="0"/>
                <a:cs typeface="MS PGothic" charset="0"/>
              </a:defRPr>
            </a:lvl1pPr>
            <a:lvl2pPr marL="742950" indent="-285750" eaLnBrk="0" hangingPunct="0">
              <a:defRPr sz="2400">
                <a:solidFill>
                  <a:schemeClr val="tx1"/>
                </a:solidFill>
                <a:latin typeface="Times New Roman" charset="0"/>
                <a:ea typeface="MS PGothic" charset="0"/>
                <a:cs typeface="MS PGothic" charset="0"/>
              </a:defRPr>
            </a:lvl2pPr>
            <a:lvl3pPr marL="1143000" indent="-228600" eaLnBrk="0" hangingPunct="0">
              <a:defRPr sz="2400">
                <a:solidFill>
                  <a:schemeClr val="tx1"/>
                </a:solidFill>
                <a:latin typeface="Times New Roman" charset="0"/>
                <a:ea typeface="MS PGothic" charset="0"/>
                <a:cs typeface="MS PGothic" charset="0"/>
              </a:defRPr>
            </a:lvl3pPr>
            <a:lvl4pPr marL="1600200" indent="-228600" eaLnBrk="0" hangingPunct="0">
              <a:defRPr sz="2400">
                <a:solidFill>
                  <a:schemeClr val="tx1"/>
                </a:solidFill>
                <a:latin typeface="Times New Roman" charset="0"/>
                <a:ea typeface="MS PGothic" charset="0"/>
                <a:cs typeface="MS PGothic" charset="0"/>
              </a:defRPr>
            </a:lvl4pPr>
            <a:lvl5pPr marL="2057400" indent="-228600" eaLnBrk="0" hangingPunct="0">
              <a:defRPr sz="2400">
                <a:solidFill>
                  <a:schemeClr val="tx1"/>
                </a:solidFill>
                <a:latin typeface="Times New Roman"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New Roman"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New Roman"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New Roman"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New Roman" charset="0"/>
                <a:ea typeface="MS PGothic" charset="0"/>
                <a:cs typeface="MS PGothic" charset="0"/>
              </a:defRPr>
            </a:lvl9pPr>
          </a:lstStyle>
          <a:p>
            <a:pPr eaLnBrk="1" hangingPunct="1"/>
            <a:r>
              <a:rPr lang="ja-JP" altLang="en-US" sz="1400">
                <a:solidFill>
                  <a:srgbClr val="C00000"/>
                </a:solidFill>
                <a:latin typeface="Calibri" charset="0"/>
                <a:ea typeface="ＭＳ Ｐゴシック" charset="0"/>
                <a:cs typeface="ＭＳ Ｐゴシック" charset="0"/>
              </a:rPr>
              <a:t>“</a:t>
            </a:r>
            <a:r>
              <a:rPr lang="en-US" altLang="ja-JP" sz="1400">
                <a:solidFill>
                  <a:srgbClr val="C00000"/>
                </a:solidFill>
                <a:latin typeface="Calibri" charset="0"/>
                <a:cs typeface="Arial" charset="0"/>
              </a:rPr>
              <a:t>What will happen next?</a:t>
            </a:r>
            <a:r>
              <a:rPr lang="ja-JP" altLang="en-US" sz="1400">
                <a:solidFill>
                  <a:srgbClr val="C00000"/>
                </a:solidFill>
                <a:latin typeface="Calibri" charset="0"/>
                <a:ea typeface="ＭＳ Ｐゴシック" charset="0"/>
                <a:cs typeface="ＭＳ Ｐゴシック" charset="0"/>
              </a:rPr>
              <a:t>”</a:t>
            </a:r>
            <a:endParaRPr lang="en-US" sz="1400">
              <a:solidFill>
                <a:srgbClr val="C00000"/>
              </a:solidFill>
              <a:latin typeface="Calibri" charset="0"/>
              <a:ea typeface="ＭＳ Ｐゴシック" charset="0"/>
              <a:cs typeface="ＭＳ Ｐゴシック" charset="0"/>
            </a:endParaRPr>
          </a:p>
        </p:txBody>
      </p:sp>
      <p:sp>
        <p:nvSpPr>
          <p:cNvPr id="24" name="TextBox 38"/>
          <p:cNvSpPr txBox="1">
            <a:spLocks noChangeArrowheads="1"/>
          </p:cNvSpPr>
          <p:nvPr/>
        </p:nvSpPr>
        <p:spPr bwMode="auto">
          <a:xfrm>
            <a:off x="3937003" y="2492397"/>
            <a:ext cx="2955925" cy="27223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56243" tIns="28121" rIns="56243" bIns="28121">
            <a:spAutoFit/>
          </a:bodyPr>
          <a:lstStyle>
            <a:lvl1pPr eaLnBrk="0" hangingPunct="0">
              <a:defRPr sz="2400">
                <a:solidFill>
                  <a:schemeClr val="tx1"/>
                </a:solidFill>
                <a:latin typeface="Times New Roman" charset="0"/>
                <a:ea typeface="MS PGothic" charset="0"/>
                <a:cs typeface="MS PGothic" charset="0"/>
              </a:defRPr>
            </a:lvl1pPr>
            <a:lvl2pPr marL="742950" indent="-285750" eaLnBrk="0" hangingPunct="0">
              <a:defRPr sz="2400">
                <a:solidFill>
                  <a:schemeClr val="tx1"/>
                </a:solidFill>
                <a:latin typeface="Times New Roman" charset="0"/>
                <a:ea typeface="MS PGothic" charset="0"/>
                <a:cs typeface="MS PGothic" charset="0"/>
              </a:defRPr>
            </a:lvl2pPr>
            <a:lvl3pPr marL="1143000" indent="-228600" eaLnBrk="0" hangingPunct="0">
              <a:defRPr sz="2400">
                <a:solidFill>
                  <a:schemeClr val="tx1"/>
                </a:solidFill>
                <a:latin typeface="Times New Roman" charset="0"/>
                <a:ea typeface="MS PGothic" charset="0"/>
                <a:cs typeface="MS PGothic" charset="0"/>
              </a:defRPr>
            </a:lvl3pPr>
            <a:lvl4pPr marL="1600200" indent="-228600" eaLnBrk="0" hangingPunct="0">
              <a:defRPr sz="2400">
                <a:solidFill>
                  <a:schemeClr val="tx1"/>
                </a:solidFill>
                <a:latin typeface="Times New Roman" charset="0"/>
                <a:ea typeface="MS PGothic" charset="0"/>
                <a:cs typeface="MS PGothic" charset="0"/>
              </a:defRPr>
            </a:lvl4pPr>
            <a:lvl5pPr marL="2057400" indent="-228600" eaLnBrk="0" hangingPunct="0">
              <a:defRPr sz="2400">
                <a:solidFill>
                  <a:schemeClr val="tx1"/>
                </a:solidFill>
                <a:latin typeface="Times New Roman"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New Roman"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New Roman"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New Roman"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New Roman" charset="0"/>
                <a:ea typeface="MS PGothic" charset="0"/>
                <a:cs typeface="MS PGothic" charset="0"/>
              </a:defRPr>
            </a:lvl9pPr>
          </a:lstStyle>
          <a:p>
            <a:pPr eaLnBrk="1" hangingPunct="1"/>
            <a:r>
              <a:rPr lang="ja-JP" altLang="en-US" sz="1400">
                <a:solidFill>
                  <a:srgbClr val="C00000"/>
                </a:solidFill>
                <a:latin typeface="Calibri" charset="0"/>
                <a:ea typeface="ＭＳ Ｐゴシック" charset="0"/>
                <a:cs typeface="ＭＳ Ｐゴシック" charset="0"/>
              </a:rPr>
              <a:t>“</a:t>
            </a:r>
            <a:r>
              <a:rPr lang="en-US" altLang="ja-JP" sz="1400">
                <a:solidFill>
                  <a:srgbClr val="C00000"/>
                </a:solidFill>
                <a:latin typeface="Calibri" charset="0"/>
                <a:cs typeface="Arial" charset="0"/>
              </a:rPr>
              <a:t>What if we try this?</a:t>
            </a:r>
            <a:r>
              <a:rPr lang="ja-JP" altLang="en-US" sz="1400">
                <a:solidFill>
                  <a:srgbClr val="C00000"/>
                </a:solidFill>
                <a:latin typeface="Calibri" charset="0"/>
                <a:ea typeface="ＭＳ Ｐゴシック" charset="0"/>
                <a:cs typeface="ＭＳ Ｐゴシック" charset="0"/>
              </a:rPr>
              <a:t>”</a:t>
            </a:r>
            <a:endParaRPr lang="en-US" sz="1400">
              <a:solidFill>
                <a:srgbClr val="C00000"/>
              </a:solidFill>
              <a:latin typeface="Calibri" charset="0"/>
              <a:ea typeface="ＭＳ Ｐゴシック" charset="0"/>
              <a:cs typeface="ＭＳ Ｐゴシック" charset="0"/>
            </a:endParaRPr>
          </a:p>
        </p:txBody>
      </p:sp>
      <p:sp>
        <p:nvSpPr>
          <p:cNvPr id="25" name="TextBox 39"/>
          <p:cNvSpPr txBox="1">
            <a:spLocks noChangeArrowheads="1"/>
          </p:cNvSpPr>
          <p:nvPr/>
        </p:nvSpPr>
        <p:spPr bwMode="auto">
          <a:xfrm>
            <a:off x="3937000" y="2874588"/>
            <a:ext cx="2243138" cy="27223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56243" tIns="28121" rIns="56243" bIns="28121">
            <a:spAutoFit/>
          </a:bodyPr>
          <a:lstStyle>
            <a:lvl1pPr eaLnBrk="0" hangingPunct="0">
              <a:defRPr sz="2400">
                <a:solidFill>
                  <a:schemeClr val="tx1"/>
                </a:solidFill>
                <a:latin typeface="Times New Roman" charset="0"/>
                <a:ea typeface="MS PGothic" charset="0"/>
                <a:cs typeface="MS PGothic" charset="0"/>
              </a:defRPr>
            </a:lvl1pPr>
            <a:lvl2pPr marL="742950" indent="-285750" eaLnBrk="0" hangingPunct="0">
              <a:defRPr sz="2400">
                <a:solidFill>
                  <a:schemeClr val="tx1"/>
                </a:solidFill>
                <a:latin typeface="Times New Roman" charset="0"/>
                <a:ea typeface="MS PGothic" charset="0"/>
                <a:cs typeface="MS PGothic" charset="0"/>
              </a:defRPr>
            </a:lvl2pPr>
            <a:lvl3pPr marL="1143000" indent="-228600" eaLnBrk="0" hangingPunct="0">
              <a:defRPr sz="2400">
                <a:solidFill>
                  <a:schemeClr val="tx1"/>
                </a:solidFill>
                <a:latin typeface="Times New Roman" charset="0"/>
                <a:ea typeface="MS PGothic" charset="0"/>
                <a:cs typeface="MS PGothic" charset="0"/>
              </a:defRPr>
            </a:lvl3pPr>
            <a:lvl4pPr marL="1600200" indent="-228600" eaLnBrk="0" hangingPunct="0">
              <a:defRPr sz="2400">
                <a:solidFill>
                  <a:schemeClr val="tx1"/>
                </a:solidFill>
                <a:latin typeface="Times New Roman" charset="0"/>
                <a:ea typeface="MS PGothic" charset="0"/>
                <a:cs typeface="MS PGothic" charset="0"/>
              </a:defRPr>
            </a:lvl4pPr>
            <a:lvl5pPr marL="2057400" indent="-228600" eaLnBrk="0" hangingPunct="0">
              <a:defRPr sz="2400">
                <a:solidFill>
                  <a:schemeClr val="tx1"/>
                </a:solidFill>
                <a:latin typeface="Times New Roman"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New Roman"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New Roman"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New Roman"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New Roman" charset="0"/>
                <a:ea typeface="MS PGothic" charset="0"/>
                <a:cs typeface="MS PGothic" charset="0"/>
              </a:defRPr>
            </a:lvl9pPr>
          </a:lstStyle>
          <a:p>
            <a:pPr eaLnBrk="1" hangingPunct="1"/>
            <a:r>
              <a:rPr lang="ja-JP" altLang="en-US" sz="1400">
                <a:solidFill>
                  <a:srgbClr val="C00000"/>
                </a:solidFill>
                <a:latin typeface="Calibri" charset="0"/>
                <a:ea typeface="ＭＳ Ｐゴシック" charset="0"/>
                <a:cs typeface="ＭＳ Ｐゴシック" charset="0"/>
              </a:rPr>
              <a:t>“</a:t>
            </a:r>
            <a:r>
              <a:rPr lang="en-US" altLang="ja-JP" sz="1400">
                <a:solidFill>
                  <a:srgbClr val="C00000"/>
                </a:solidFill>
                <a:latin typeface="Calibri" charset="0"/>
                <a:cs typeface="Arial" charset="0"/>
              </a:rPr>
              <a:t>Why is this happening?</a:t>
            </a:r>
            <a:r>
              <a:rPr lang="ja-JP" altLang="en-US" sz="1400">
                <a:solidFill>
                  <a:srgbClr val="C00000"/>
                </a:solidFill>
                <a:latin typeface="Calibri" charset="0"/>
                <a:ea typeface="ＭＳ Ｐゴシック" charset="0"/>
                <a:cs typeface="ＭＳ Ｐゴシック" charset="0"/>
              </a:rPr>
              <a:t>”</a:t>
            </a:r>
            <a:endParaRPr lang="en-US" sz="1400">
              <a:solidFill>
                <a:srgbClr val="C00000"/>
              </a:solidFill>
              <a:latin typeface="Calibri" charset="0"/>
              <a:ea typeface="ＭＳ Ｐゴシック" charset="0"/>
              <a:cs typeface="ＭＳ Ｐゴシック" charset="0"/>
            </a:endParaRPr>
          </a:p>
        </p:txBody>
      </p:sp>
      <p:sp>
        <p:nvSpPr>
          <p:cNvPr id="26" name="TextBox 40"/>
          <p:cNvSpPr txBox="1">
            <a:spLocks noChangeArrowheads="1"/>
          </p:cNvSpPr>
          <p:nvPr/>
        </p:nvSpPr>
        <p:spPr bwMode="auto">
          <a:xfrm>
            <a:off x="3937003" y="3293688"/>
            <a:ext cx="2525713" cy="27223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56243" tIns="28121" rIns="56243" bIns="28121">
            <a:spAutoFit/>
          </a:bodyPr>
          <a:lstStyle>
            <a:lvl1pPr eaLnBrk="0" hangingPunct="0">
              <a:defRPr sz="2400">
                <a:solidFill>
                  <a:schemeClr val="tx1"/>
                </a:solidFill>
                <a:latin typeface="Times New Roman" charset="0"/>
                <a:ea typeface="MS PGothic" charset="0"/>
                <a:cs typeface="MS PGothic" charset="0"/>
              </a:defRPr>
            </a:lvl1pPr>
            <a:lvl2pPr marL="742950" indent="-285750" eaLnBrk="0" hangingPunct="0">
              <a:defRPr sz="2400">
                <a:solidFill>
                  <a:schemeClr val="tx1"/>
                </a:solidFill>
                <a:latin typeface="Times New Roman" charset="0"/>
                <a:ea typeface="MS PGothic" charset="0"/>
                <a:cs typeface="MS PGothic" charset="0"/>
              </a:defRPr>
            </a:lvl2pPr>
            <a:lvl3pPr marL="1143000" indent="-228600" eaLnBrk="0" hangingPunct="0">
              <a:defRPr sz="2400">
                <a:solidFill>
                  <a:schemeClr val="tx1"/>
                </a:solidFill>
                <a:latin typeface="Times New Roman" charset="0"/>
                <a:ea typeface="MS PGothic" charset="0"/>
                <a:cs typeface="MS PGothic" charset="0"/>
              </a:defRPr>
            </a:lvl3pPr>
            <a:lvl4pPr marL="1600200" indent="-228600" eaLnBrk="0" hangingPunct="0">
              <a:defRPr sz="2400">
                <a:solidFill>
                  <a:schemeClr val="tx1"/>
                </a:solidFill>
                <a:latin typeface="Times New Roman" charset="0"/>
                <a:ea typeface="MS PGothic" charset="0"/>
                <a:cs typeface="MS PGothic" charset="0"/>
              </a:defRPr>
            </a:lvl4pPr>
            <a:lvl5pPr marL="2057400" indent="-228600" eaLnBrk="0" hangingPunct="0">
              <a:defRPr sz="2400">
                <a:solidFill>
                  <a:schemeClr val="tx1"/>
                </a:solidFill>
                <a:latin typeface="Times New Roman"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New Roman"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New Roman"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New Roman"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New Roman" charset="0"/>
                <a:ea typeface="MS PGothic" charset="0"/>
                <a:cs typeface="MS PGothic" charset="0"/>
              </a:defRPr>
            </a:lvl9pPr>
          </a:lstStyle>
          <a:p>
            <a:pPr eaLnBrk="1" hangingPunct="1"/>
            <a:r>
              <a:rPr lang="ja-JP" altLang="en-US" sz="1400">
                <a:solidFill>
                  <a:schemeClr val="accent2">
                    <a:lumMod val="50000"/>
                  </a:schemeClr>
                </a:solidFill>
                <a:latin typeface="Calibri" charset="0"/>
                <a:ea typeface="ＭＳ Ｐゴシック" charset="0"/>
                <a:cs typeface="ＭＳ Ｐゴシック" charset="0"/>
              </a:rPr>
              <a:t>“</a:t>
            </a:r>
            <a:r>
              <a:rPr lang="en-US" altLang="ja-JP" sz="1400">
                <a:solidFill>
                  <a:schemeClr val="accent2">
                    <a:lumMod val="50000"/>
                  </a:schemeClr>
                </a:solidFill>
                <a:latin typeface="Calibri" charset="0"/>
                <a:cs typeface="Arial" charset="0"/>
              </a:rPr>
              <a:t>What actions are needed?</a:t>
            </a:r>
            <a:r>
              <a:rPr lang="ja-JP" altLang="en-US" sz="1400">
                <a:solidFill>
                  <a:schemeClr val="accent2">
                    <a:lumMod val="50000"/>
                  </a:schemeClr>
                </a:solidFill>
                <a:latin typeface="Calibri" charset="0"/>
                <a:ea typeface="ＭＳ Ｐゴシック" charset="0"/>
                <a:cs typeface="ＭＳ Ｐゴシック" charset="0"/>
              </a:rPr>
              <a:t>”</a:t>
            </a:r>
            <a:endParaRPr lang="en-US" sz="1400">
              <a:solidFill>
                <a:schemeClr val="accent2">
                  <a:lumMod val="50000"/>
                </a:schemeClr>
              </a:solidFill>
              <a:latin typeface="Calibri" charset="0"/>
              <a:ea typeface="ＭＳ Ｐゴシック" charset="0"/>
              <a:cs typeface="ＭＳ Ｐゴシック" charset="0"/>
            </a:endParaRPr>
          </a:p>
        </p:txBody>
      </p:sp>
      <p:sp>
        <p:nvSpPr>
          <p:cNvPr id="27" name="TextBox 41"/>
          <p:cNvSpPr txBox="1">
            <a:spLocks noChangeArrowheads="1"/>
          </p:cNvSpPr>
          <p:nvPr/>
        </p:nvSpPr>
        <p:spPr bwMode="auto">
          <a:xfrm>
            <a:off x="3937003" y="3687021"/>
            <a:ext cx="2500313" cy="27223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56243" tIns="28121" rIns="56243" bIns="28121">
            <a:spAutoFit/>
          </a:bodyPr>
          <a:lstStyle>
            <a:lvl1pPr eaLnBrk="0" hangingPunct="0">
              <a:defRPr sz="2400">
                <a:solidFill>
                  <a:schemeClr val="tx1"/>
                </a:solidFill>
                <a:latin typeface="Times New Roman" charset="0"/>
                <a:ea typeface="MS PGothic" charset="0"/>
                <a:cs typeface="MS PGothic" charset="0"/>
              </a:defRPr>
            </a:lvl1pPr>
            <a:lvl2pPr marL="742950" indent="-285750" eaLnBrk="0" hangingPunct="0">
              <a:defRPr sz="2400">
                <a:solidFill>
                  <a:schemeClr val="tx1"/>
                </a:solidFill>
                <a:latin typeface="Times New Roman" charset="0"/>
                <a:ea typeface="MS PGothic" charset="0"/>
                <a:cs typeface="MS PGothic" charset="0"/>
              </a:defRPr>
            </a:lvl2pPr>
            <a:lvl3pPr marL="1143000" indent="-228600" eaLnBrk="0" hangingPunct="0">
              <a:defRPr sz="2400">
                <a:solidFill>
                  <a:schemeClr val="tx1"/>
                </a:solidFill>
                <a:latin typeface="Times New Roman" charset="0"/>
                <a:ea typeface="MS PGothic" charset="0"/>
                <a:cs typeface="MS PGothic" charset="0"/>
              </a:defRPr>
            </a:lvl3pPr>
            <a:lvl4pPr marL="1600200" indent="-228600" eaLnBrk="0" hangingPunct="0">
              <a:defRPr sz="2400">
                <a:solidFill>
                  <a:schemeClr val="tx1"/>
                </a:solidFill>
                <a:latin typeface="Times New Roman" charset="0"/>
                <a:ea typeface="MS PGothic" charset="0"/>
                <a:cs typeface="MS PGothic" charset="0"/>
              </a:defRPr>
            </a:lvl4pPr>
            <a:lvl5pPr marL="2057400" indent="-228600" eaLnBrk="0" hangingPunct="0">
              <a:defRPr sz="2400">
                <a:solidFill>
                  <a:schemeClr val="tx1"/>
                </a:solidFill>
                <a:latin typeface="Times New Roman"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New Roman"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New Roman"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New Roman"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New Roman" charset="0"/>
                <a:ea typeface="MS PGothic" charset="0"/>
                <a:cs typeface="MS PGothic" charset="0"/>
              </a:defRPr>
            </a:lvl9pPr>
          </a:lstStyle>
          <a:p>
            <a:pPr eaLnBrk="1" hangingPunct="1"/>
            <a:r>
              <a:rPr lang="ja-JP" altLang="en-US" sz="1400">
                <a:solidFill>
                  <a:schemeClr val="accent2">
                    <a:lumMod val="50000"/>
                  </a:schemeClr>
                </a:solidFill>
                <a:latin typeface="Calibri" charset="0"/>
                <a:ea typeface="ＭＳ Ｐゴシック" charset="0"/>
                <a:cs typeface="ＭＳ Ｐゴシック" charset="0"/>
              </a:rPr>
              <a:t>“</a:t>
            </a:r>
            <a:r>
              <a:rPr lang="en-US" altLang="ja-JP" sz="1400">
                <a:solidFill>
                  <a:schemeClr val="accent2">
                    <a:lumMod val="50000"/>
                  </a:schemeClr>
                </a:solidFill>
                <a:latin typeface="Calibri" charset="0"/>
                <a:cs typeface="Arial" charset="0"/>
              </a:rPr>
              <a:t>What exactly is the problem?</a:t>
            </a:r>
            <a:r>
              <a:rPr lang="ja-JP" altLang="en-US" sz="1400">
                <a:solidFill>
                  <a:schemeClr val="accent2">
                    <a:lumMod val="50000"/>
                  </a:schemeClr>
                </a:solidFill>
                <a:latin typeface="Calibri" charset="0"/>
                <a:ea typeface="ＭＳ Ｐゴシック" charset="0"/>
                <a:cs typeface="ＭＳ Ｐゴシック" charset="0"/>
              </a:rPr>
              <a:t>”</a:t>
            </a:r>
            <a:endParaRPr lang="en-US" sz="1400">
              <a:solidFill>
                <a:schemeClr val="accent2">
                  <a:lumMod val="50000"/>
                </a:schemeClr>
              </a:solidFill>
              <a:latin typeface="Calibri" charset="0"/>
              <a:ea typeface="ＭＳ Ｐゴシック" charset="0"/>
              <a:cs typeface="ＭＳ Ｐゴシック" charset="0"/>
            </a:endParaRPr>
          </a:p>
        </p:txBody>
      </p:sp>
      <p:sp>
        <p:nvSpPr>
          <p:cNvPr id="28" name="TextBox 42"/>
          <p:cNvSpPr txBox="1">
            <a:spLocks noChangeArrowheads="1"/>
          </p:cNvSpPr>
          <p:nvPr/>
        </p:nvSpPr>
        <p:spPr bwMode="auto">
          <a:xfrm>
            <a:off x="3937000" y="4058429"/>
            <a:ext cx="3009900" cy="27223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56243" tIns="28121" rIns="56243" bIns="28121">
            <a:spAutoFit/>
          </a:bodyPr>
          <a:lstStyle>
            <a:lvl1pPr eaLnBrk="0" hangingPunct="0">
              <a:defRPr sz="2400">
                <a:solidFill>
                  <a:schemeClr val="tx1"/>
                </a:solidFill>
                <a:latin typeface="Times New Roman" charset="0"/>
                <a:ea typeface="MS PGothic" charset="0"/>
                <a:cs typeface="MS PGothic" charset="0"/>
              </a:defRPr>
            </a:lvl1pPr>
            <a:lvl2pPr marL="742950" indent="-285750" eaLnBrk="0" hangingPunct="0">
              <a:defRPr sz="2400">
                <a:solidFill>
                  <a:schemeClr val="tx1"/>
                </a:solidFill>
                <a:latin typeface="Times New Roman" charset="0"/>
                <a:ea typeface="MS PGothic" charset="0"/>
                <a:cs typeface="MS PGothic" charset="0"/>
              </a:defRPr>
            </a:lvl2pPr>
            <a:lvl3pPr marL="1143000" indent="-228600" eaLnBrk="0" hangingPunct="0">
              <a:defRPr sz="2400">
                <a:solidFill>
                  <a:schemeClr val="tx1"/>
                </a:solidFill>
                <a:latin typeface="Times New Roman" charset="0"/>
                <a:ea typeface="MS PGothic" charset="0"/>
                <a:cs typeface="MS PGothic" charset="0"/>
              </a:defRPr>
            </a:lvl3pPr>
            <a:lvl4pPr marL="1600200" indent="-228600" eaLnBrk="0" hangingPunct="0">
              <a:defRPr sz="2400">
                <a:solidFill>
                  <a:schemeClr val="tx1"/>
                </a:solidFill>
                <a:latin typeface="Times New Roman" charset="0"/>
                <a:ea typeface="MS PGothic" charset="0"/>
                <a:cs typeface="MS PGothic" charset="0"/>
              </a:defRPr>
            </a:lvl4pPr>
            <a:lvl5pPr marL="2057400" indent="-228600" eaLnBrk="0" hangingPunct="0">
              <a:defRPr sz="2400">
                <a:solidFill>
                  <a:schemeClr val="tx1"/>
                </a:solidFill>
                <a:latin typeface="Times New Roman"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New Roman"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New Roman"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New Roman"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New Roman" charset="0"/>
                <a:ea typeface="MS PGothic" charset="0"/>
                <a:cs typeface="MS PGothic" charset="0"/>
              </a:defRPr>
            </a:lvl9pPr>
          </a:lstStyle>
          <a:p>
            <a:pPr eaLnBrk="1" hangingPunct="1"/>
            <a:r>
              <a:rPr lang="ja-JP" altLang="en-US" sz="1400">
                <a:solidFill>
                  <a:schemeClr val="accent2">
                    <a:lumMod val="50000"/>
                  </a:schemeClr>
                </a:solidFill>
                <a:latin typeface="Calibri" charset="0"/>
                <a:ea typeface="ＭＳ Ｐゴシック" charset="0"/>
                <a:cs typeface="ＭＳ Ｐゴシック" charset="0"/>
              </a:rPr>
              <a:t>“</a:t>
            </a:r>
            <a:r>
              <a:rPr lang="en-US" altLang="ja-JP" sz="1400">
                <a:solidFill>
                  <a:schemeClr val="accent2">
                    <a:lumMod val="50000"/>
                  </a:schemeClr>
                </a:solidFill>
                <a:latin typeface="Calibri" charset="0"/>
                <a:cs typeface="Arial" charset="0"/>
              </a:rPr>
              <a:t>How many, how often, where?</a:t>
            </a:r>
            <a:r>
              <a:rPr lang="ja-JP" altLang="en-US" sz="1400">
                <a:solidFill>
                  <a:schemeClr val="accent2">
                    <a:lumMod val="50000"/>
                  </a:schemeClr>
                </a:solidFill>
                <a:latin typeface="Calibri" charset="0"/>
                <a:ea typeface="ＭＳ Ｐゴシック" charset="0"/>
                <a:cs typeface="ＭＳ Ｐゴシック" charset="0"/>
              </a:rPr>
              <a:t>”</a:t>
            </a:r>
            <a:endParaRPr lang="en-US" sz="1400">
              <a:solidFill>
                <a:schemeClr val="accent2">
                  <a:lumMod val="50000"/>
                </a:schemeClr>
              </a:solidFill>
              <a:latin typeface="Calibri" charset="0"/>
              <a:ea typeface="ＭＳ Ｐゴシック" charset="0"/>
              <a:cs typeface="ＭＳ Ｐゴシック" charset="0"/>
            </a:endParaRPr>
          </a:p>
        </p:txBody>
      </p:sp>
      <p:cxnSp>
        <p:nvCxnSpPr>
          <p:cNvPr id="29" name="Straight Connector 21"/>
          <p:cNvCxnSpPr>
            <a:cxnSpLocks noChangeShapeType="1"/>
          </p:cNvCxnSpPr>
          <p:nvPr/>
        </p:nvCxnSpPr>
        <p:spPr bwMode="auto">
          <a:xfrm flipV="1">
            <a:off x="1677991" y="3649683"/>
            <a:ext cx="4911725" cy="0"/>
          </a:xfrm>
          <a:prstGeom prst="line">
            <a:avLst/>
          </a:prstGeom>
          <a:noFill/>
          <a:ln w="12700">
            <a:solidFill>
              <a:schemeClr val="accent2">
                <a:lumMod val="75000"/>
              </a:schemeClr>
            </a:solidFill>
            <a:round/>
            <a:headEnd/>
            <a:tailEnd/>
          </a:ln>
          <a:extLst>
            <a:ext uri="{909E8E84-426E-40dd-AFC4-6F175D3DCCD1}">
              <a14:hiddenFill xmlns:a14="http://schemas.microsoft.com/office/drawing/2010/main" xmlns="">
                <a:noFill/>
              </a14:hiddenFill>
            </a:ext>
          </a:extLst>
        </p:spPr>
      </p:cxnSp>
      <p:cxnSp>
        <p:nvCxnSpPr>
          <p:cNvPr id="30" name="Straight Connector 21"/>
          <p:cNvCxnSpPr>
            <a:cxnSpLocks noChangeShapeType="1"/>
          </p:cNvCxnSpPr>
          <p:nvPr/>
        </p:nvCxnSpPr>
        <p:spPr bwMode="auto">
          <a:xfrm flipV="1">
            <a:off x="1689103" y="3244870"/>
            <a:ext cx="4911725" cy="0"/>
          </a:xfrm>
          <a:prstGeom prst="line">
            <a:avLst/>
          </a:prstGeom>
          <a:noFill/>
          <a:ln w="57150">
            <a:solidFill>
              <a:schemeClr val="accent1"/>
            </a:solidFill>
            <a:round/>
            <a:headEnd/>
            <a:tailEnd/>
          </a:ln>
          <a:extLst>
            <a:ext uri="{909E8E84-426E-40dd-AFC4-6F175D3DCCD1}">
              <a14:hiddenFill xmlns:a14="http://schemas.microsoft.com/office/drawing/2010/main" xmlns="">
                <a:noFill/>
              </a14:hiddenFill>
            </a:ext>
          </a:extLst>
        </p:spPr>
      </p:cxnSp>
      <p:cxnSp>
        <p:nvCxnSpPr>
          <p:cNvPr id="31" name="Straight Connector 21"/>
          <p:cNvCxnSpPr>
            <a:cxnSpLocks noChangeShapeType="1"/>
          </p:cNvCxnSpPr>
          <p:nvPr/>
        </p:nvCxnSpPr>
        <p:spPr bwMode="auto">
          <a:xfrm flipV="1">
            <a:off x="1689103" y="2087583"/>
            <a:ext cx="4911725" cy="0"/>
          </a:xfrm>
          <a:prstGeom prst="line">
            <a:avLst/>
          </a:prstGeom>
          <a:noFill/>
          <a:ln w="12700">
            <a:solidFill>
              <a:srgbClr val="C00000"/>
            </a:solidFill>
            <a:round/>
            <a:headEnd/>
            <a:tailEnd/>
          </a:ln>
          <a:extLst>
            <a:ext uri="{909E8E84-426E-40dd-AFC4-6F175D3DCCD1}">
              <a14:hiddenFill xmlns:a14="http://schemas.microsoft.com/office/drawing/2010/main" xmlns="">
                <a:noFill/>
              </a14:hiddenFill>
            </a:ext>
          </a:extLst>
        </p:spPr>
      </p:cxnSp>
      <p:cxnSp>
        <p:nvCxnSpPr>
          <p:cNvPr id="32" name="Straight Connector 21"/>
          <p:cNvCxnSpPr>
            <a:cxnSpLocks noChangeShapeType="1"/>
          </p:cNvCxnSpPr>
          <p:nvPr/>
        </p:nvCxnSpPr>
        <p:spPr bwMode="auto">
          <a:xfrm flipV="1">
            <a:off x="1677991" y="2513827"/>
            <a:ext cx="4911725" cy="0"/>
          </a:xfrm>
          <a:prstGeom prst="line">
            <a:avLst/>
          </a:prstGeom>
          <a:noFill/>
          <a:ln w="12700">
            <a:solidFill>
              <a:srgbClr val="C00000"/>
            </a:solidFill>
            <a:round/>
            <a:headEnd/>
            <a:tailEnd/>
          </a:ln>
          <a:extLst>
            <a:ext uri="{909E8E84-426E-40dd-AFC4-6F175D3DCCD1}">
              <a14:hiddenFill xmlns:a14="http://schemas.microsoft.com/office/drawing/2010/main" xmlns="">
                <a:noFill/>
              </a14:hiddenFill>
            </a:ext>
          </a:extLst>
        </p:spPr>
      </p:cxnSp>
      <p:cxnSp>
        <p:nvCxnSpPr>
          <p:cNvPr id="33" name="Straight Connector 21"/>
          <p:cNvCxnSpPr>
            <a:cxnSpLocks noChangeShapeType="1"/>
          </p:cNvCxnSpPr>
          <p:nvPr/>
        </p:nvCxnSpPr>
        <p:spPr bwMode="auto">
          <a:xfrm flipV="1">
            <a:off x="1677991" y="2857918"/>
            <a:ext cx="4911725" cy="0"/>
          </a:xfrm>
          <a:prstGeom prst="line">
            <a:avLst/>
          </a:prstGeom>
          <a:noFill/>
          <a:ln w="12700">
            <a:solidFill>
              <a:srgbClr val="C00000"/>
            </a:solidFill>
            <a:round/>
            <a:headEnd/>
            <a:tailEnd/>
          </a:ln>
          <a:extLst>
            <a:ext uri="{909E8E84-426E-40dd-AFC4-6F175D3DCCD1}">
              <a14:hiddenFill xmlns:a14="http://schemas.microsoft.com/office/drawing/2010/main" xmlns="">
                <a:noFill/>
              </a14:hiddenFill>
            </a:ext>
          </a:extLst>
        </p:spPr>
      </p:cxnSp>
      <p:sp>
        <p:nvSpPr>
          <p:cNvPr id="34" name="Up Arrow 37"/>
          <p:cNvSpPr>
            <a:spLocks noChangeArrowheads="1"/>
          </p:cNvSpPr>
          <p:nvPr/>
        </p:nvSpPr>
        <p:spPr bwMode="auto">
          <a:xfrm>
            <a:off x="3012281" y="2930429"/>
            <a:ext cx="1219200" cy="490773"/>
          </a:xfrm>
          <a:prstGeom prst="upArrow">
            <a:avLst>
              <a:gd name="adj1" fmla="val 50000"/>
              <a:gd name="adj2" fmla="val 49994"/>
            </a:avLst>
          </a:prstGeom>
          <a:solidFill>
            <a:srgbClr val="558EC7">
              <a:alpha val="39999"/>
            </a:srgbClr>
          </a:solidFill>
          <a:ln>
            <a:noFill/>
          </a:ln>
          <a:extLst>
            <a:ext uri="{91240B29-F687-4f45-9708-019B960494DF}">
              <a14:hiddenLine xmlns:a14="http://schemas.microsoft.com/office/drawing/2010/main" xmlns="" w="12700">
                <a:solidFill>
                  <a:srgbClr val="000000"/>
                </a:solidFill>
                <a:round/>
                <a:headEnd/>
                <a:tailEnd/>
              </a14:hiddenLine>
            </a:ext>
          </a:extLst>
        </p:spPr>
        <p:txBody>
          <a:bodyPr lIns="91438" tIns="45719" rIns="91438" bIns="45719" anchor="ctr">
            <a:spAutoFit/>
          </a:bodyPr>
          <a:lstStyle/>
          <a:p>
            <a:pPr algn="ctr" eaLnBrk="0" hangingPunct="0"/>
            <a:endParaRPr lang="en-US" sz="1800">
              <a:latin typeface="Arial Narrow" charset="0"/>
            </a:endParaRPr>
          </a:p>
        </p:txBody>
      </p:sp>
      <p:sp>
        <p:nvSpPr>
          <p:cNvPr id="35" name="TextBox 43"/>
          <p:cNvSpPr txBox="1">
            <a:spLocks noChangeArrowheads="1"/>
          </p:cNvSpPr>
          <p:nvPr/>
        </p:nvSpPr>
        <p:spPr bwMode="auto">
          <a:xfrm>
            <a:off x="3937000" y="4427163"/>
            <a:ext cx="2254250" cy="27223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56243" tIns="28121" rIns="56243" bIns="28121">
            <a:spAutoFit/>
          </a:bodyPr>
          <a:lstStyle>
            <a:lvl1pPr eaLnBrk="0" hangingPunct="0">
              <a:defRPr sz="2400">
                <a:solidFill>
                  <a:schemeClr val="tx1"/>
                </a:solidFill>
                <a:latin typeface="Times New Roman" charset="0"/>
                <a:ea typeface="MS PGothic" charset="0"/>
                <a:cs typeface="MS PGothic" charset="0"/>
              </a:defRPr>
            </a:lvl1pPr>
            <a:lvl2pPr marL="742950" indent="-285750" eaLnBrk="0" hangingPunct="0">
              <a:defRPr sz="2400">
                <a:solidFill>
                  <a:schemeClr val="tx1"/>
                </a:solidFill>
                <a:latin typeface="Times New Roman" charset="0"/>
                <a:ea typeface="MS PGothic" charset="0"/>
                <a:cs typeface="MS PGothic" charset="0"/>
              </a:defRPr>
            </a:lvl2pPr>
            <a:lvl3pPr marL="1143000" indent="-228600" eaLnBrk="0" hangingPunct="0">
              <a:defRPr sz="2400">
                <a:solidFill>
                  <a:schemeClr val="tx1"/>
                </a:solidFill>
                <a:latin typeface="Times New Roman" charset="0"/>
                <a:ea typeface="MS PGothic" charset="0"/>
                <a:cs typeface="MS PGothic" charset="0"/>
              </a:defRPr>
            </a:lvl3pPr>
            <a:lvl4pPr marL="1600200" indent="-228600" eaLnBrk="0" hangingPunct="0">
              <a:defRPr sz="2400">
                <a:solidFill>
                  <a:schemeClr val="tx1"/>
                </a:solidFill>
                <a:latin typeface="Times New Roman" charset="0"/>
                <a:ea typeface="MS PGothic" charset="0"/>
                <a:cs typeface="MS PGothic" charset="0"/>
              </a:defRPr>
            </a:lvl4pPr>
            <a:lvl5pPr marL="2057400" indent="-228600" eaLnBrk="0" hangingPunct="0">
              <a:defRPr sz="2400">
                <a:solidFill>
                  <a:schemeClr val="tx1"/>
                </a:solidFill>
                <a:latin typeface="Times New Roman"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New Roman"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New Roman"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New Roman"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New Roman" charset="0"/>
                <a:ea typeface="MS PGothic" charset="0"/>
                <a:cs typeface="MS PGothic" charset="0"/>
              </a:defRPr>
            </a:lvl9pPr>
          </a:lstStyle>
          <a:p>
            <a:pPr eaLnBrk="1" hangingPunct="1"/>
            <a:r>
              <a:rPr lang="ja-JP" altLang="en-US" sz="1400">
                <a:solidFill>
                  <a:schemeClr val="accent2">
                    <a:lumMod val="50000"/>
                  </a:schemeClr>
                </a:solidFill>
                <a:latin typeface="Calibri" charset="0"/>
                <a:ea typeface="ＭＳ Ｐゴシック" charset="0"/>
                <a:cs typeface="ＭＳ Ｐゴシック" charset="0"/>
              </a:rPr>
              <a:t>“</a:t>
            </a:r>
            <a:r>
              <a:rPr lang="en-US" altLang="ja-JP" sz="1400">
                <a:solidFill>
                  <a:schemeClr val="accent2">
                    <a:lumMod val="50000"/>
                  </a:schemeClr>
                </a:solidFill>
                <a:latin typeface="Calibri" charset="0"/>
                <a:cs typeface="Arial" charset="0"/>
              </a:rPr>
              <a:t>What happened?</a:t>
            </a:r>
            <a:r>
              <a:rPr lang="ja-JP" altLang="en-US" sz="1400">
                <a:solidFill>
                  <a:schemeClr val="accent2">
                    <a:lumMod val="50000"/>
                  </a:schemeClr>
                </a:solidFill>
                <a:latin typeface="Calibri" charset="0"/>
                <a:ea typeface="ＭＳ Ｐゴシック" charset="0"/>
                <a:cs typeface="ＭＳ Ｐゴシック" charset="0"/>
              </a:rPr>
              <a:t>”</a:t>
            </a:r>
            <a:endParaRPr lang="en-US" sz="1400">
              <a:solidFill>
                <a:schemeClr val="accent2">
                  <a:lumMod val="50000"/>
                </a:schemeClr>
              </a:solidFill>
              <a:latin typeface="Calibri" charset="0"/>
              <a:ea typeface="ＭＳ Ｐゴシック" charset="0"/>
              <a:cs typeface="ＭＳ Ｐゴシック" charset="0"/>
            </a:endParaRPr>
          </a:p>
        </p:txBody>
      </p:sp>
      <p:cxnSp>
        <p:nvCxnSpPr>
          <p:cNvPr id="36" name="Straight Connector 21"/>
          <p:cNvCxnSpPr>
            <a:cxnSpLocks noChangeShapeType="1"/>
          </p:cNvCxnSpPr>
          <p:nvPr/>
        </p:nvCxnSpPr>
        <p:spPr bwMode="auto">
          <a:xfrm flipV="1">
            <a:off x="1689103" y="4400968"/>
            <a:ext cx="4911725" cy="0"/>
          </a:xfrm>
          <a:prstGeom prst="line">
            <a:avLst/>
          </a:prstGeom>
          <a:noFill/>
          <a:ln w="12700">
            <a:solidFill>
              <a:schemeClr val="accent2">
                <a:lumMod val="75000"/>
              </a:schemeClr>
            </a:solidFill>
            <a:round/>
            <a:headEnd/>
            <a:tailEnd/>
          </a:ln>
          <a:extLst>
            <a:ext uri="{909E8E84-426E-40dd-AFC4-6F175D3DCCD1}">
              <a14:hiddenFill xmlns:a14="http://schemas.microsoft.com/office/drawing/2010/main" xmlns="">
                <a:noFill/>
              </a14:hiddenFill>
            </a:ext>
          </a:extLst>
        </p:spPr>
      </p:cxnSp>
    </p:spTree>
    <p:extLst>
      <p:ext uri="{BB962C8B-B14F-4D97-AF65-F5344CB8AC3E}">
        <p14:creationId xmlns:p14="http://schemas.microsoft.com/office/powerpoint/2010/main" val="5716230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Marketing Mix Models - Predictive</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356160360"/>
              </p:ext>
            </p:extLst>
          </p:nvPr>
        </p:nvGraphicFramePr>
        <p:xfrm>
          <a:off x="609600" y="1391920"/>
          <a:ext cx="7772400" cy="1541780"/>
        </p:xfrm>
        <a:graphic>
          <a:graphicData uri="http://schemas.openxmlformats.org/drawingml/2006/table">
            <a:tbl>
              <a:tblPr firstRow="1" bandRow="1">
                <a:tableStyleId>{5940675A-B579-460E-94D1-54222C63F5DA}</a:tableStyleId>
              </a:tblPr>
              <a:tblGrid>
                <a:gridCol w="1887035">
                  <a:extLst>
                    <a:ext uri="{9D8B030D-6E8A-4147-A177-3AD203B41FA5}">
                      <a16:colId xmlns:a16="http://schemas.microsoft.com/office/drawing/2014/main" val="20000"/>
                    </a:ext>
                  </a:extLst>
                </a:gridCol>
                <a:gridCol w="898200">
                  <a:extLst>
                    <a:ext uri="{9D8B030D-6E8A-4147-A177-3AD203B41FA5}">
                      <a16:colId xmlns:a16="http://schemas.microsoft.com/office/drawing/2014/main" val="20006"/>
                    </a:ext>
                  </a:extLst>
                </a:gridCol>
                <a:gridCol w="898200">
                  <a:extLst>
                    <a:ext uri="{9D8B030D-6E8A-4147-A177-3AD203B41FA5}">
                      <a16:colId xmlns:a16="http://schemas.microsoft.com/office/drawing/2014/main" val="20001"/>
                    </a:ext>
                  </a:extLst>
                </a:gridCol>
                <a:gridCol w="921441">
                  <a:extLst>
                    <a:ext uri="{9D8B030D-6E8A-4147-A177-3AD203B41FA5}">
                      <a16:colId xmlns:a16="http://schemas.microsoft.com/office/drawing/2014/main" val="20002"/>
                    </a:ext>
                  </a:extLst>
                </a:gridCol>
                <a:gridCol w="1280488">
                  <a:extLst>
                    <a:ext uri="{9D8B030D-6E8A-4147-A177-3AD203B41FA5}">
                      <a16:colId xmlns:a16="http://schemas.microsoft.com/office/drawing/2014/main" val="20003"/>
                    </a:ext>
                  </a:extLst>
                </a:gridCol>
                <a:gridCol w="1057391">
                  <a:extLst>
                    <a:ext uri="{9D8B030D-6E8A-4147-A177-3AD203B41FA5}">
                      <a16:colId xmlns:a16="http://schemas.microsoft.com/office/drawing/2014/main" val="20004"/>
                    </a:ext>
                  </a:extLst>
                </a:gridCol>
                <a:gridCol w="829645">
                  <a:extLst>
                    <a:ext uri="{9D8B030D-6E8A-4147-A177-3AD203B41FA5}">
                      <a16:colId xmlns:a16="http://schemas.microsoft.com/office/drawing/2014/main" val="20005"/>
                    </a:ext>
                  </a:extLst>
                </a:gridCol>
              </a:tblGrid>
              <a:tr h="383540">
                <a:tc>
                  <a:txBody>
                    <a:bodyPr/>
                    <a:lstStyle/>
                    <a:p>
                      <a:pPr algn="ctr"/>
                      <a:endParaRPr lang="en-US" sz="1600" b="1" dirty="0"/>
                    </a:p>
                  </a:txBody>
                  <a:tcPr/>
                </a:tc>
                <a:tc>
                  <a:txBody>
                    <a:bodyPr/>
                    <a:lstStyle/>
                    <a:p>
                      <a:pPr algn="ctr"/>
                      <a:endParaRPr lang="en-US" sz="1600" b="1" dirty="0"/>
                    </a:p>
                  </a:txBody>
                  <a:tcPr/>
                </a:tc>
                <a:tc>
                  <a:txBody>
                    <a:bodyPr/>
                    <a:lstStyle/>
                    <a:p>
                      <a:pPr algn="ctr"/>
                      <a:endParaRPr lang="en-US" sz="1600" b="1" dirty="0"/>
                    </a:p>
                  </a:txBody>
                  <a:tcPr/>
                </a:tc>
                <a:tc gridSpan="4">
                  <a:txBody>
                    <a:bodyPr/>
                    <a:lstStyle/>
                    <a:p>
                      <a:pPr algn="ctr"/>
                      <a:r>
                        <a:rPr lang="en-US" sz="1600" b="1" dirty="0"/>
                        <a:t>Advertising</a:t>
                      </a:r>
                    </a:p>
                  </a:txBody>
                  <a:tcPr/>
                </a:tc>
                <a:tc hMerge="1">
                  <a:txBody>
                    <a:bodyPr/>
                    <a:lstStyle/>
                    <a:p>
                      <a:pPr algn="ctr"/>
                      <a:endParaRPr lang="en-US" sz="2000" b="1" dirty="0"/>
                    </a:p>
                  </a:txBody>
                  <a:tcPr/>
                </a:tc>
                <a:tc hMerge="1">
                  <a:txBody>
                    <a:bodyPr/>
                    <a:lstStyle/>
                    <a:p>
                      <a:pPr algn="ctr"/>
                      <a:endParaRPr lang="en-US" sz="2000" b="1" dirty="0"/>
                    </a:p>
                  </a:txBody>
                  <a:tcPr/>
                </a:tc>
                <a:tc hMerge="1">
                  <a:txBody>
                    <a:bodyPr/>
                    <a:lstStyle/>
                    <a:p>
                      <a:pPr algn="ctr"/>
                      <a:endParaRPr lang="en-US" sz="2000" b="1" dirty="0"/>
                    </a:p>
                  </a:txBody>
                  <a:tcPr/>
                </a:tc>
                <a:extLst>
                  <a:ext uri="{0D108BD9-81ED-4DB2-BD59-A6C34878D82A}">
                    <a16:rowId xmlns:a16="http://schemas.microsoft.com/office/drawing/2014/main" val="10000"/>
                  </a:ext>
                </a:extLst>
              </a:tr>
              <a:tr h="383540">
                <a:tc>
                  <a:txBody>
                    <a:bodyPr/>
                    <a:lstStyle/>
                    <a:p>
                      <a:pPr algn="ctr"/>
                      <a:r>
                        <a:rPr lang="en-US" sz="1600" b="1" dirty="0"/>
                        <a:t>Regression </a:t>
                      </a:r>
                    </a:p>
                    <a:p>
                      <a:pPr algn="ctr"/>
                      <a:r>
                        <a:rPr lang="en-US" sz="1600" b="1" dirty="0"/>
                        <a:t>Characteristic</a:t>
                      </a:r>
                    </a:p>
                  </a:txBody>
                  <a:tcPr/>
                </a:tc>
                <a:tc>
                  <a:txBody>
                    <a:bodyPr/>
                    <a:lstStyle/>
                    <a:p>
                      <a:pPr algn="ctr"/>
                      <a:r>
                        <a:rPr lang="en-US" sz="1600" b="1" dirty="0"/>
                        <a:t>Lag Sales</a:t>
                      </a:r>
                    </a:p>
                  </a:txBody>
                  <a:tcPr/>
                </a:tc>
                <a:tc>
                  <a:txBody>
                    <a:bodyPr/>
                    <a:lstStyle/>
                    <a:p>
                      <a:pPr algn="ctr"/>
                      <a:r>
                        <a:rPr lang="en-US" sz="1600" b="1" dirty="0"/>
                        <a:t>Price</a:t>
                      </a:r>
                    </a:p>
                  </a:txBody>
                  <a:tcPr/>
                </a:tc>
                <a:tc>
                  <a:txBody>
                    <a:bodyPr/>
                    <a:lstStyle/>
                    <a:p>
                      <a:pPr algn="ctr"/>
                      <a:r>
                        <a:rPr lang="en-US" sz="1600" b="1" dirty="0"/>
                        <a:t>Print </a:t>
                      </a:r>
                    </a:p>
                  </a:txBody>
                  <a:tcPr/>
                </a:tc>
                <a:tc>
                  <a:txBody>
                    <a:bodyPr/>
                    <a:lstStyle/>
                    <a:p>
                      <a:pPr algn="ctr"/>
                      <a:r>
                        <a:rPr lang="en-US" sz="1600" b="1" dirty="0"/>
                        <a:t>Broadcast</a:t>
                      </a:r>
                    </a:p>
                  </a:txBody>
                  <a:tcPr/>
                </a:tc>
                <a:tc>
                  <a:txBody>
                    <a:bodyPr/>
                    <a:lstStyle/>
                    <a:p>
                      <a:pPr algn="ctr"/>
                      <a:r>
                        <a:rPr lang="en-US" sz="1600" b="1" dirty="0"/>
                        <a:t>Outdoor</a:t>
                      </a:r>
                    </a:p>
                  </a:txBody>
                  <a:tcPr/>
                </a:tc>
                <a:tc>
                  <a:txBody>
                    <a:bodyPr/>
                    <a:lstStyle/>
                    <a:p>
                      <a:pPr algn="ctr"/>
                      <a:r>
                        <a:rPr lang="en-US" sz="1600" b="1" dirty="0"/>
                        <a:t>Adj. R2</a:t>
                      </a:r>
                    </a:p>
                  </a:txBody>
                  <a:tcPr/>
                </a:tc>
                <a:extLst>
                  <a:ext uri="{0D108BD9-81ED-4DB2-BD59-A6C34878D82A}">
                    <a16:rowId xmlns:a16="http://schemas.microsoft.com/office/drawing/2014/main" val="10001"/>
                  </a:ext>
                </a:extLst>
              </a:tr>
              <a:tr h="383540">
                <a:tc>
                  <a:txBody>
                    <a:bodyPr/>
                    <a:lstStyle/>
                    <a:p>
                      <a:r>
                        <a:rPr lang="en-US" sz="1600" dirty="0">
                          <a:highlight>
                            <a:srgbClr val="FFFF00"/>
                          </a:highlight>
                        </a:rPr>
                        <a:t>Unit Sales (predictive)</a:t>
                      </a:r>
                    </a:p>
                  </a:txBody>
                  <a:tcPr/>
                </a:tc>
                <a:tc>
                  <a:txBody>
                    <a:bodyPr/>
                    <a:lstStyle/>
                    <a:p>
                      <a:pPr algn="ctr"/>
                      <a:r>
                        <a:rPr lang="en-US" sz="1600" b="1" dirty="0">
                          <a:highlight>
                            <a:srgbClr val="FFFF00"/>
                          </a:highlight>
                        </a:rPr>
                        <a:t>0.92</a:t>
                      </a:r>
                    </a:p>
                  </a:txBody>
                  <a:tcPr/>
                </a:tc>
                <a:tc>
                  <a:txBody>
                    <a:bodyPr/>
                    <a:lstStyle/>
                    <a:p>
                      <a:pPr algn="r"/>
                      <a:r>
                        <a:rPr lang="en-US" sz="1600" b="1" dirty="0">
                          <a:highlight>
                            <a:srgbClr val="FFFF00"/>
                          </a:highlight>
                        </a:rPr>
                        <a:t>-0.085</a:t>
                      </a:r>
                    </a:p>
                  </a:txBody>
                  <a:tcPr/>
                </a:tc>
                <a:tc>
                  <a:txBody>
                    <a:bodyPr/>
                    <a:lstStyle/>
                    <a:p>
                      <a:pPr algn="r"/>
                      <a:r>
                        <a:rPr lang="en-US" sz="1600" b="1" dirty="0">
                          <a:highlight>
                            <a:srgbClr val="FFFF00"/>
                          </a:highlight>
                        </a:rPr>
                        <a:t>0.02</a:t>
                      </a:r>
                    </a:p>
                  </a:txBody>
                  <a:tcPr/>
                </a:tc>
                <a:tc>
                  <a:txBody>
                    <a:bodyPr/>
                    <a:lstStyle/>
                    <a:p>
                      <a:pPr algn="r"/>
                      <a:r>
                        <a:rPr lang="en-US" sz="1600" b="1" dirty="0">
                          <a:highlight>
                            <a:srgbClr val="FFFF00"/>
                          </a:highlight>
                        </a:rPr>
                        <a:t>0.01</a:t>
                      </a:r>
                    </a:p>
                  </a:txBody>
                  <a:tcPr/>
                </a:tc>
                <a:tc>
                  <a:txBody>
                    <a:bodyPr/>
                    <a:lstStyle/>
                    <a:p>
                      <a:pPr algn="r"/>
                      <a:r>
                        <a:rPr lang="en-US" sz="1600" dirty="0">
                          <a:highlight>
                            <a:srgbClr val="FFFF00"/>
                          </a:highlight>
                        </a:rPr>
                        <a:t>-0.007</a:t>
                      </a:r>
                    </a:p>
                  </a:txBody>
                  <a:tcPr/>
                </a:tc>
                <a:tc>
                  <a:txBody>
                    <a:bodyPr/>
                    <a:lstStyle/>
                    <a:p>
                      <a:pPr algn="r"/>
                      <a:r>
                        <a:rPr lang="en-US" sz="1600" dirty="0">
                          <a:highlight>
                            <a:srgbClr val="FFFF00"/>
                          </a:highlight>
                        </a:rPr>
                        <a:t>0.98</a:t>
                      </a:r>
                    </a:p>
                  </a:txBody>
                  <a:tcPr/>
                </a:tc>
                <a:extLst>
                  <a:ext uri="{0D108BD9-81ED-4DB2-BD59-A6C34878D82A}">
                    <a16:rowId xmlns:a16="http://schemas.microsoft.com/office/drawing/2014/main" val="10002"/>
                  </a:ext>
                </a:extLst>
              </a:tr>
            </a:tbl>
          </a:graphicData>
        </a:graphic>
      </p:graphicFrame>
      <p:sp>
        <p:nvSpPr>
          <p:cNvPr id="5" name="TextBox 4">
            <a:extLst>
              <a:ext uri="{FF2B5EF4-FFF2-40B4-BE49-F238E27FC236}">
                <a16:creationId xmlns:a16="http://schemas.microsoft.com/office/drawing/2014/main" id="{EFD13074-0031-408A-999E-7EA3365B0215}"/>
              </a:ext>
            </a:extLst>
          </p:cNvPr>
          <p:cNvSpPr txBox="1"/>
          <p:nvPr/>
        </p:nvSpPr>
        <p:spPr>
          <a:xfrm>
            <a:off x="419564" y="3508802"/>
            <a:ext cx="8038636" cy="1200329"/>
          </a:xfrm>
          <a:prstGeom prst="rect">
            <a:avLst/>
          </a:prstGeom>
          <a:noFill/>
        </p:spPr>
        <p:txBody>
          <a:bodyPr wrap="square" rtlCol="0">
            <a:spAutoFit/>
          </a:bodyPr>
          <a:lstStyle/>
          <a:p>
            <a:r>
              <a:rPr lang="en-US" dirty="0"/>
              <a:t>Ln (Sales (t) +1 ) = b0 + b1 * Sales (t)+ b2 * Price (t+1)+</a:t>
            </a:r>
          </a:p>
          <a:p>
            <a:pPr lvl="2"/>
            <a:r>
              <a:rPr lang="en-US" dirty="0"/>
              <a:t>		b3*Print(t+1) + b4 * Broadcast(t+1) +</a:t>
            </a:r>
          </a:p>
          <a:p>
            <a:pPr lvl="2"/>
            <a:r>
              <a:rPr lang="en-US" dirty="0"/>
              <a:t>		b4* outdoor(t+1) + error</a:t>
            </a:r>
          </a:p>
        </p:txBody>
      </p:sp>
    </p:spTree>
    <p:extLst>
      <p:ext uri="{BB962C8B-B14F-4D97-AF65-F5344CB8AC3E}">
        <p14:creationId xmlns:p14="http://schemas.microsoft.com/office/powerpoint/2010/main" val="5779315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4"/>
          <p:cNvGraphicFramePr>
            <a:graphicFrameLocks noGrp="1"/>
          </p:cNvGraphicFramePr>
          <p:nvPr>
            <p:ph idx="1"/>
            <p:extLst>
              <p:ext uri="{D42A27DB-BD31-4B8C-83A1-F6EECF244321}">
                <p14:modId xmlns:p14="http://schemas.microsoft.com/office/powerpoint/2010/main" val="1160177895"/>
              </p:ext>
            </p:extLst>
          </p:nvPr>
        </p:nvGraphicFramePr>
        <p:xfrm>
          <a:off x="914400" y="1371600"/>
          <a:ext cx="3733800" cy="2966720"/>
        </p:xfrm>
        <a:graphic>
          <a:graphicData uri="http://schemas.openxmlformats.org/drawingml/2006/table">
            <a:tbl>
              <a:tblPr firstRow="1" bandRow="1">
                <a:tableStyleId>{17292A2E-F333-43FB-9621-5CBBE7FDCDCB}</a:tableStyleId>
              </a:tblPr>
              <a:tblGrid>
                <a:gridCol w="1295400">
                  <a:extLst>
                    <a:ext uri="{9D8B030D-6E8A-4147-A177-3AD203B41FA5}">
                      <a16:colId xmlns:a16="http://schemas.microsoft.com/office/drawing/2014/main" val="20000"/>
                    </a:ext>
                  </a:extLst>
                </a:gridCol>
                <a:gridCol w="1371600">
                  <a:extLst>
                    <a:ext uri="{9D8B030D-6E8A-4147-A177-3AD203B41FA5}">
                      <a16:colId xmlns:a16="http://schemas.microsoft.com/office/drawing/2014/main" val="20001"/>
                    </a:ext>
                  </a:extLst>
                </a:gridCol>
                <a:gridCol w="1066800">
                  <a:extLst>
                    <a:ext uri="{9D8B030D-6E8A-4147-A177-3AD203B41FA5}">
                      <a16:colId xmlns:a16="http://schemas.microsoft.com/office/drawing/2014/main" val="20002"/>
                    </a:ext>
                  </a:extLst>
                </a:gridCol>
              </a:tblGrid>
              <a:tr h="370840">
                <a:tc>
                  <a:txBody>
                    <a:bodyPr/>
                    <a:lstStyle/>
                    <a:p>
                      <a:endParaRPr lang="en-US" dirty="0"/>
                    </a:p>
                  </a:txBody>
                  <a:tcPr/>
                </a:tc>
                <a:tc>
                  <a:txBody>
                    <a:bodyPr/>
                    <a:lstStyle/>
                    <a:p>
                      <a:r>
                        <a:rPr lang="en-US" dirty="0"/>
                        <a:t>Coefficient</a:t>
                      </a:r>
                    </a:p>
                  </a:txBody>
                  <a:tcPr/>
                </a:tc>
                <a:tc>
                  <a:txBody>
                    <a:bodyPr/>
                    <a:lstStyle/>
                    <a:p>
                      <a:r>
                        <a:rPr lang="en-US" dirty="0"/>
                        <a:t>P-value</a:t>
                      </a:r>
                    </a:p>
                  </a:txBody>
                  <a:tcPr/>
                </a:tc>
                <a:extLst>
                  <a:ext uri="{0D108BD9-81ED-4DB2-BD59-A6C34878D82A}">
                    <a16:rowId xmlns:a16="http://schemas.microsoft.com/office/drawing/2014/main" val="10000"/>
                  </a:ext>
                </a:extLst>
              </a:tr>
              <a:tr h="370840">
                <a:tc>
                  <a:txBody>
                    <a:bodyPr/>
                    <a:lstStyle/>
                    <a:p>
                      <a:r>
                        <a:rPr lang="en-US" dirty="0"/>
                        <a:t>Intercept</a:t>
                      </a:r>
                    </a:p>
                  </a:txBody>
                  <a:tcPr/>
                </a:tc>
                <a:tc>
                  <a:txBody>
                    <a:bodyPr/>
                    <a:lstStyle/>
                    <a:p>
                      <a:r>
                        <a:rPr lang="en-US" dirty="0"/>
                        <a:t>.86</a:t>
                      </a:r>
                    </a:p>
                  </a:txBody>
                  <a:tcPr/>
                </a:tc>
                <a:tc>
                  <a:txBody>
                    <a:bodyPr/>
                    <a:lstStyle/>
                    <a:p>
                      <a:r>
                        <a:rPr lang="en-US" dirty="0"/>
                        <a:t>&lt;.01</a:t>
                      </a:r>
                    </a:p>
                  </a:txBody>
                  <a:tcPr/>
                </a:tc>
                <a:extLst>
                  <a:ext uri="{0D108BD9-81ED-4DB2-BD59-A6C34878D82A}">
                    <a16:rowId xmlns:a16="http://schemas.microsoft.com/office/drawing/2014/main" val="10001"/>
                  </a:ext>
                </a:extLst>
              </a:tr>
              <a:tr h="370840">
                <a:tc>
                  <a:txBody>
                    <a:bodyPr/>
                    <a:lstStyle/>
                    <a:p>
                      <a:r>
                        <a:rPr lang="en-US" dirty="0" err="1"/>
                        <a:t>lnPrice</a:t>
                      </a:r>
                      <a:endParaRPr lang="en-US" dirty="0"/>
                    </a:p>
                  </a:txBody>
                  <a:tcPr/>
                </a:tc>
                <a:tc>
                  <a:txBody>
                    <a:bodyPr/>
                    <a:lstStyle/>
                    <a:p>
                      <a:r>
                        <a:rPr lang="en-US" dirty="0"/>
                        <a:t>-0.085</a:t>
                      </a:r>
                    </a:p>
                  </a:txBody>
                  <a:tcPr/>
                </a:tc>
                <a:tc>
                  <a:txBody>
                    <a:bodyPr/>
                    <a:lstStyle/>
                    <a:p>
                      <a:r>
                        <a:rPr lang="en-US" dirty="0"/>
                        <a:t>&lt;.01</a:t>
                      </a:r>
                    </a:p>
                  </a:txBody>
                  <a:tcPr/>
                </a:tc>
                <a:extLst>
                  <a:ext uri="{0D108BD9-81ED-4DB2-BD59-A6C34878D82A}">
                    <a16:rowId xmlns:a16="http://schemas.microsoft.com/office/drawing/2014/main" val="10002"/>
                  </a:ext>
                </a:extLst>
              </a:tr>
              <a:tr h="370840">
                <a:tc>
                  <a:txBody>
                    <a:bodyPr/>
                    <a:lstStyle/>
                    <a:p>
                      <a:r>
                        <a:rPr lang="en-US" dirty="0" err="1"/>
                        <a:t>lnOut</a:t>
                      </a:r>
                      <a:endParaRPr lang="en-US" dirty="0"/>
                    </a:p>
                  </a:txBody>
                  <a:tcPr/>
                </a:tc>
                <a:tc>
                  <a:txBody>
                    <a:bodyPr/>
                    <a:lstStyle/>
                    <a:p>
                      <a:r>
                        <a:rPr lang="en-US" dirty="0"/>
                        <a:t>-.0072</a:t>
                      </a:r>
                    </a:p>
                  </a:txBody>
                  <a:tcPr/>
                </a:tc>
                <a:tc>
                  <a:txBody>
                    <a:bodyPr/>
                    <a:lstStyle/>
                    <a:p>
                      <a:r>
                        <a:rPr lang="en-US" dirty="0"/>
                        <a:t>.18</a:t>
                      </a:r>
                    </a:p>
                  </a:txBody>
                  <a:tcPr/>
                </a:tc>
                <a:extLst>
                  <a:ext uri="{0D108BD9-81ED-4DB2-BD59-A6C34878D82A}">
                    <a16:rowId xmlns:a16="http://schemas.microsoft.com/office/drawing/2014/main" val="10003"/>
                  </a:ext>
                </a:extLst>
              </a:tr>
              <a:tr h="370840">
                <a:tc>
                  <a:txBody>
                    <a:bodyPr/>
                    <a:lstStyle/>
                    <a:p>
                      <a:r>
                        <a:rPr lang="en-US" dirty="0" err="1"/>
                        <a:t>Lnbroad</a:t>
                      </a:r>
                      <a:endParaRPr lang="en-US" dirty="0"/>
                    </a:p>
                  </a:txBody>
                  <a:tcPr/>
                </a:tc>
                <a:tc>
                  <a:txBody>
                    <a:bodyPr/>
                    <a:lstStyle/>
                    <a:p>
                      <a:r>
                        <a:rPr lang="en-US" dirty="0"/>
                        <a:t>.01</a:t>
                      </a:r>
                    </a:p>
                  </a:txBody>
                  <a:tcPr/>
                </a:tc>
                <a:tc>
                  <a:txBody>
                    <a:bodyPr/>
                    <a:lstStyle/>
                    <a:p>
                      <a:r>
                        <a:rPr lang="en-US" dirty="0"/>
                        <a:t>.06</a:t>
                      </a:r>
                    </a:p>
                  </a:txBody>
                  <a:tcPr/>
                </a:tc>
                <a:extLst>
                  <a:ext uri="{0D108BD9-81ED-4DB2-BD59-A6C34878D82A}">
                    <a16:rowId xmlns:a16="http://schemas.microsoft.com/office/drawing/2014/main" val="10004"/>
                  </a:ext>
                </a:extLst>
              </a:tr>
              <a:tr h="370840">
                <a:tc>
                  <a:txBody>
                    <a:bodyPr/>
                    <a:lstStyle/>
                    <a:p>
                      <a:r>
                        <a:rPr lang="en-US" dirty="0" err="1"/>
                        <a:t>Lnprint</a:t>
                      </a:r>
                      <a:endParaRPr lang="en-US" dirty="0"/>
                    </a:p>
                  </a:txBody>
                  <a:tcPr/>
                </a:tc>
                <a:tc>
                  <a:txBody>
                    <a:bodyPr/>
                    <a:lstStyle/>
                    <a:p>
                      <a:r>
                        <a:rPr lang="en-US" dirty="0"/>
                        <a:t>.024</a:t>
                      </a:r>
                    </a:p>
                  </a:txBody>
                  <a:tcPr/>
                </a:tc>
                <a:tc>
                  <a:txBody>
                    <a:bodyPr/>
                    <a:lstStyle/>
                    <a:p>
                      <a:r>
                        <a:rPr lang="en-US" dirty="0"/>
                        <a:t>&lt;.01</a:t>
                      </a:r>
                    </a:p>
                  </a:txBody>
                  <a:tcPr/>
                </a:tc>
                <a:extLst>
                  <a:ext uri="{0D108BD9-81ED-4DB2-BD59-A6C34878D82A}">
                    <a16:rowId xmlns:a16="http://schemas.microsoft.com/office/drawing/2014/main" val="10005"/>
                  </a:ext>
                </a:extLst>
              </a:tr>
              <a:tr h="370840">
                <a:tc>
                  <a:txBody>
                    <a:bodyPr/>
                    <a:lstStyle/>
                    <a:p>
                      <a:r>
                        <a:rPr lang="en-US" dirty="0" err="1"/>
                        <a:t>Lnlsales</a:t>
                      </a:r>
                      <a:endParaRPr lang="en-US" dirty="0"/>
                    </a:p>
                  </a:txBody>
                  <a:tcPr/>
                </a:tc>
                <a:tc>
                  <a:txBody>
                    <a:bodyPr/>
                    <a:lstStyle/>
                    <a:p>
                      <a:r>
                        <a:rPr lang="en-US" dirty="0">
                          <a:highlight>
                            <a:srgbClr val="FFFF00"/>
                          </a:highlight>
                        </a:rPr>
                        <a:t>.92</a:t>
                      </a:r>
                    </a:p>
                  </a:txBody>
                  <a:tcPr/>
                </a:tc>
                <a:tc>
                  <a:txBody>
                    <a:bodyPr/>
                    <a:lstStyle/>
                    <a:p>
                      <a:r>
                        <a:rPr lang="en-US" dirty="0"/>
                        <a:t>&lt;.01</a:t>
                      </a:r>
                    </a:p>
                  </a:txBody>
                  <a:tcPr/>
                </a:tc>
                <a:extLst>
                  <a:ext uri="{0D108BD9-81ED-4DB2-BD59-A6C34878D82A}">
                    <a16:rowId xmlns:a16="http://schemas.microsoft.com/office/drawing/2014/main" val="10006"/>
                  </a:ext>
                </a:extLst>
              </a:tr>
              <a:tr h="370840">
                <a:tc>
                  <a:txBody>
                    <a:bodyPr/>
                    <a:lstStyle/>
                    <a:p>
                      <a:r>
                        <a:rPr lang="en-US" dirty="0"/>
                        <a:t>R-Square</a:t>
                      </a:r>
                    </a:p>
                  </a:txBody>
                  <a:tcPr/>
                </a:tc>
                <a:tc>
                  <a:txBody>
                    <a:bodyPr/>
                    <a:lstStyle/>
                    <a:p>
                      <a:r>
                        <a:rPr lang="en-US" dirty="0"/>
                        <a:t>.98</a:t>
                      </a:r>
                    </a:p>
                  </a:txBody>
                  <a:tcPr/>
                </a:tc>
                <a:tc>
                  <a:txBody>
                    <a:bodyPr/>
                    <a:lstStyle/>
                    <a:p>
                      <a:endParaRPr lang="en-US" dirty="0"/>
                    </a:p>
                  </a:txBody>
                  <a:tcPr/>
                </a:tc>
                <a:extLst>
                  <a:ext uri="{0D108BD9-81ED-4DB2-BD59-A6C34878D82A}">
                    <a16:rowId xmlns:a16="http://schemas.microsoft.com/office/drawing/2014/main" val="10007"/>
                  </a:ext>
                </a:extLst>
              </a:tr>
            </a:tbl>
          </a:graphicData>
        </a:graphic>
      </p:graphicFrame>
      <p:graphicFrame>
        <p:nvGraphicFramePr>
          <p:cNvPr id="5" name="Content Placeholder 4"/>
          <p:cNvGraphicFramePr>
            <a:graphicFrameLocks/>
          </p:cNvGraphicFramePr>
          <p:nvPr>
            <p:extLst>
              <p:ext uri="{D42A27DB-BD31-4B8C-83A1-F6EECF244321}">
                <p14:modId xmlns:p14="http://schemas.microsoft.com/office/powerpoint/2010/main" val="4121114029"/>
              </p:ext>
            </p:extLst>
          </p:nvPr>
        </p:nvGraphicFramePr>
        <p:xfrm>
          <a:off x="5029200" y="1371600"/>
          <a:ext cx="3810000" cy="2966720"/>
        </p:xfrm>
        <a:graphic>
          <a:graphicData uri="http://schemas.openxmlformats.org/drawingml/2006/table">
            <a:tbl>
              <a:tblPr firstRow="1" bandRow="1">
                <a:tableStyleId>{17292A2E-F333-43FB-9621-5CBBE7FDCDCB}</a:tableStyleId>
              </a:tblPr>
              <a:tblGrid>
                <a:gridCol w="1219200">
                  <a:extLst>
                    <a:ext uri="{9D8B030D-6E8A-4147-A177-3AD203B41FA5}">
                      <a16:colId xmlns:a16="http://schemas.microsoft.com/office/drawing/2014/main" val="20000"/>
                    </a:ext>
                  </a:extLst>
                </a:gridCol>
                <a:gridCol w="1447800">
                  <a:extLst>
                    <a:ext uri="{9D8B030D-6E8A-4147-A177-3AD203B41FA5}">
                      <a16:colId xmlns:a16="http://schemas.microsoft.com/office/drawing/2014/main" val="20001"/>
                    </a:ext>
                  </a:extLst>
                </a:gridCol>
                <a:gridCol w="1143000">
                  <a:extLst>
                    <a:ext uri="{9D8B030D-6E8A-4147-A177-3AD203B41FA5}">
                      <a16:colId xmlns:a16="http://schemas.microsoft.com/office/drawing/2014/main" val="20002"/>
                    </a:ext>
                  </a:extLst>
                </a:gridCol>
              </a:tblGrid>
              <a:tr h="370840">
                <a:tc>
                  <a:txBody>
                    <a:bodyPr/>
                    <a:lstStyle/>
                    <a:p>
                      <a:endParaRPr lang="en-US" dirty="0"/>
                    </a:p>
                  </a:txBody>
                  <a:tcPr/>
                </a:tc>
                <a:tc>
                  <a:txBody>
                    <a:bodyPr/>
                    <a:lstStyle/>
                    <a:p>
                      <a:r>
                        <a:rPr lang="en-US" dirty="0"/>
                        <a:t>Coefficient</a:t>
                      </a:r>
                    </a:p>
                  </a:txBody>
                  <a:tcPr/>
                </a:tc>
                <a:tc>
                  <a:txBody>
                    <a:bodyPr/>
                    <a:lstStyle/>
                    <a:p>
                      <a:r>
                        <a:rPr lang="en-US" dirty="0"/>
                        <a:t>P-value</a:t>
                      </a:r>
                    </a:p>
                  </a:txBody>
                  <a:tcPr/>
                </a:tc>
                <a:extLst>
                  <a:ext uri="{0D108BD9-81ED-4DB2-BD59-A6C34878D82A}">
                    <a16:rowId xmlns:a16="http://schemas.microsoft.com/office/drawing/2014/main" val="10000"/>
                  </a:ext>
                </a:extLst>
              </a:tr>
              <a:tr h="370840">
                <a:tc>
                  <a:txBody>
                    <a:bodyPr/>
                    <a:lstStyle/>
                    <a:p>
                      <a:r>
                        <a:rPr lang="en-US" dirty="0"/>
                        <a:t>Intercept</a:t>
                      </a:r>
                    </a:p>
                  </a:txBody>
                  <a:tcPr/>
                </a:tc>
                <a:tc>
                  <a:txBody>
                    <a:bodyPr/>
                    <a:lstStyle/>
                    <a:p>
                      <a:r>
                        <a:rPr lang="en-US" dirty="0"/>
                        <a:t>.41</a:t>
                      </a:r>
                    </a:p>
                  </a:txBody>
                  <a:tcPr/>
                </a:tc>
                <a:tc>
                  <a:txBody>
                    <a:bodyPr/>
                    <a:lstStyle/>
                    <a:p>
                      <a:r>
                        <a:rPr lang="en-US" dirty="0"/>
                        <a:t>&lt;.01</a:t>
                      </a:r>
                    </a:p>
                  </a:txBody>
                  <a:tcPr/>
                </a:tc>
                <a:extLst>
                  <a:ext uri="{0D108BD9-81ED-4DB2-BD59-A6C34878D82A}">
                    <a16:rowId xmlns:a16="http://schemas.microsoft.com/office/drawing/2014/main" val="10001"/>
                  </a:ext>
                </a:extLst>
              </a:tr>
              <a:tr h="370840">
                <a:tc>
                  <a:txBody>
                    <a:bodyPr/>
                    <a:lstStyle/>
                    <a:p>
                      <a:r>
                        <a:rPr lang="en-US" dirty="0" err="1"/>
                        <a:t>lnPrice</a:t>
                      </a:r>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2"/>
                  </a:ext>
                </a:extLst>
              </a:tr>
              <a:tr h="370840">
                <a:tc>
                  <a:txBody>
                    <a:bodyPr/>
                    <a:lstStyle/>
                    <a:p>
                      <a:r>
                        <a:rPr lang="en-US" dirty="0" err="1"/>
                        <a:t>lnOut</a:t>
                      </a:r>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3"/>
                  </a:ext>
                </a:extLst>
              </a:tr>
              <a:tr h="370840">
                <a:tc>
                  <a:txBody>
                    <a:bodyPr/>
                    <a:lstStyle/>
                    <a:p>
                      <a:r>
                        <a:rPr lang="en-US" dirty="0" err="1"/>
                        <a:t>Lnbroad</a:t>
                      </a:r>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4"/>
                  </a:ext>
                </a:extLst>
              </a:tr>
              <a:tr h="370840">
                <a:tc>
                  <a:txBody>
                    <a:bodyPr/>
                    <a:lstStyle/>
                    <a:p>
                      <a:r>
                        <a:rPr lang="en-US" dirty="0" err="1"/>
                        <a:t>Lnprint</a:t>
                      </a:r>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5"/>
                  </a:ext>
                </a:extLst>
              </a:tr>
              <a:tr h="370840">
                <a:tc>
                  <a:txBody>
                    <a:bodyPr/>
                    <a:lstStyle/>
                    <a:p>
                      <a:r>
                        <a:rPr lang="en-US" dirty="0" err="1"/>
                        <a:t>Lnlsales</a:t>
                      </a:r>
                      <a:endParaRPr lang="en-US" dirty="0"/>
                    </a:p>
                  </a:txBody>
                  <a:tcPr/>
                </a:tc>
                <a:tc>
                  <a:txBody>
                    <a:bodyPr/>
                    <a:lstStyle/>
                    <a:p>
                      <a:r>
                        <a:rPr lang="en-US" dirty="0">
                          <a:highlight>
                            <a:srgbClr val="FFFF00"/>
                          </a:highlight>
                        </a:rPr>
                        <a:t>.95</a:t>
                      </a:r>
                    </a:p>
                  </a:txBody>
                  <a:tcPr/>
                </a:tc>
                <a:tc>
                  <a:txBody>
                    <a:bodyPr/>
                    <a:lstStyle/>
                    <a:p>
                      <a:r>
                        <a:rPr lang="en-US" dirty="0"/>
                        <a:t>&lt;.01</a:t>
                      </a:r>
                    </a:p>
                  </a:txBody>
                  <a:tcPr/>
                </a:tc>
                <a:extLst>
                  <a:ext uri="{0D108BD9-81ED-4DB2-BD59-A6C34878D82A}">
                    <a16:rowId xmlns:a16="http://schemas.microsoft.com/office/drawing/2014/main" val="10006"/>
                  </a:ext>
                </a:extLst>
              </a:tr>
              <a:tr h="370840">
                <a:tc>
                  <a:txBody>
                    <a:bodyPr/>
                    <a:lstStyle/>
                    <a:p>
                      <a:r>
                        <a:rPr lang="en-US" dirty="0"/>
                        <a:t>R-Square</a:t>
                      </a:r>
                    </a:p>
                  </a:txBody>
                  <a:tcPr/>
                </a:tc>
                <a:tc>
                  <a:txBody>
                    <a:bodyPr/>
                    <a:lstStyle/>
                    <a:p>
                      <a:r>
                        <a:rPr lang="en-US" dirty="0"/>
                        <a:t>.977</a:t>
                      </a:r>
                    </a:p>
                  </a:txBody>
                  <a:tcPr/>
                </a:tc>
                <a:tc>
                  <a:txBody>
                    <a:bodyPr/>
                    <a:lstStyle/>
                    <a:p>
                      <a:endParaRPr lang="en-US" dirty="0"/>
                    </a:p>
                  </a:txBody>
                  <a:tcPr/>
                </a:tc>
                <a:extLst>
                  <a:ext uri="{0D108BD9-81ED-4DB2-BD59-A6C34878D82A}">
                    <a16:rowId xmlns:a16="http://schemas.microsoft.com/office/drawing/2014/main" val="10007"/>
                  </a:ext>
                </a:extLst>
              </a:tr>
            </a:tbl>
          </a:graphicData>
        </a:graphic>
      </p:graphicFrame>
      <p:sp>
        <p:nvSpPr>
          <p:cNvPr id="6" name="TextBox 5"/>
          <p:cNvSpPr txBox="1"/>
          <p:nvPr/>
        </p:nvSpPr>
        <p:spPr>
          <a:xfrm>
            <a:off x="762000" y="4800599"/>
            <a:ext cx="8039380" cy="461665"/>
          </a:xfrm>
          <a:prstGeom prst="rect">
            <a:avLst/>
          </a:prstGeom>
          <a:noFill/>
        </p:spPr>
        <p:txBody>
          <a:bodyPr wrap="none" rtlCol="0">
            <a:spAutoFit/>
          </a:bodyPr>
          <a:lstStyle/>
          <a:p>
            <a:r>
              <a:rPr lang="en-US" dirty="0"/>
              <a:t>98% of variance in sales this year is explained by sales last year</a:t>
            </a:r>
          </a:p>
        </p:txBody>
      </p:sp>
      <p:sp>
        <p:nvSpPr>
          <p:cNvPr id="8" name="Title 1">
            <a:extLst>
              <a:ext uri="{FF2B5EF4-FFF2-40B4-BE49-F238E27FC236}">
                <a16:creationId xmlns:a16="http://schemas.microsoft.com/office/drawing/2014/main" id="{A959FF9B-61C3-46D3-AAE4-42FFEE20DA7B}"/>
              </a:ext>
            </a:extLst>
          </p:cNvPr>
          <p:cNvSpPr txBox="1">
            <a:spLocks/>
          </p:cNvSpPr>
          <p:nvPr/>
        </p:nvSpPr>
        <p:spPr bwMode="auto">
          <a:xfrm>
            <a:off x="838200" y="152400"/>
            <a:ext cx="7772400" cy="6858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3600" b="1">
                <a:solidFill>
                  <a:srgbClr val="FF6600"/>
                </a:solidFill>
                <a:latin typeface="+mj-lt"/>
                <a:ea typeface="+mj-ea"/>
                <a:cs typeface="+mj-cs"/>
              </a:defRPr>
            </a:lvl1pPr>
            <a:lvl2pPr algn="ctr" rtl="0" eaLnBrk="0" fontAlgn="base" hangingPunct="0">
              <a:spcBef>
                <a:spcPct val="0"/>
              </a:spcBef>
              <a:spcAft>
                <a:spcPct val="0"/>
              </a:spcAft>
              <a:defRPr sz="3600" b="1">
                <a:solidFill>
                  <a:srgbClr val="FF6600"/>
                </a:solidFill>
                <a:latin typeface="Times New Roman" pitchFamily="18" charset="0"/>
              </a:defRPr>
            </a:lvl2pPr>
            <a:lvl3pPr algn="ctr" rtl="0" eaLnBrk="0" fontAlgn="base" hangingPunct="0">
              <a:spcBef>
                <a:spcPct val="0"/>
              </a:spcBef>
              <a:spcAft>
                <a:spcPct val="0"/>
              </a:spcAft>
              <a:defRPr sz="3600" b="1">
                <a:solidFill>
                  <a:srgbClr val="FF6600"/>
                </a:solidFill>
                <a:latin typeface="Times New Roman" pitchFamily="18" charset="0"/>
              </a:defRPr>
            </a:lvl3pPr>
            <a:lvl4pPr algn="ctr" rtl="0" eaLnBrk="0" fontAlgn="base" hangingPunct="0">
              <a:spcBef>
                <a:spcPct val="0"/>
              </a:spcBef>
              <a:spcAft>
                <a:spcPct val="0"/>
              </a:spcAft>
              <a:defRPr sz="3600" b="1">
                <a:solidFill>
                  <a:srgbClr val="FF6600"/>
                </a:solidFill>
                <a:latin typeface="Times New Roman" pitchFamily="18" charset="0"/>
              </a:defRPr>
            </a:lvl4pPr>
            <a:lvl5pPr algn="ctr" rtl="0" eaLnBrk="0" fontAlgn="base" hangingPunct="0">
              <a:spcBef>
                <a:spcPct val="0"/>
              </a:spcBef>
              <a:spcAft>
                <a:spcPct val="0"/>
              </a:spcAft>
              <a:defRPr sz="3600" b="1">
                <a:solidFill>
                  <a:srgbClr val="FF6600"/>
                </a:solidFill>
                <a:latin typeface="Times New Roman" pitchFamily="18" charset="0"/>
              </a:defRPr>
            </a:lvl5pPr>
            <a:lvl6pPr marL="457200" algn="ctr" rtl="0" fontAlgn="base">
              <a:spcBef>
                <a:spcPct val="0"/>
              </a:spcBef>
              <a:spcAft>
                <a:spcPct val="0"/>
              </a:spcAft>
              <a:defRPr sz="3600" b="1">
                <a:solidFill>
                  <a:srgbClr val="FF6600"/>
                </a:solidFill>
                <a:latin typeface="Times New Roman" pitchFamily="18" charset="0"/>
              </a:defRPr>
            </a:lvl6pPr>
            <a:lvl7pPr marL="914400" algn="ctr" rtl="0" fontAlgn="base">
              <a:spcBef>
                <a:spcPct val="0"/>
              </a:spcBef>
              <a:spcAft>
                <a:spcPct val="0"/>
              </a:spcAft>
              <a:defRPr sz="3600" b="1">
                <a:solidFill>
                  <a:srgbClr val="FF6600"/>
                </a:solidFill>
                <a:latin typeface="Times New Roman" pitchFamily="18" charset="0"/>
              </a:defRPr>
            </a:lvl7pPr>
            <a:lvl8pPr marL="1371600" algn="ctr" rtl="0" fontAlgn="base">
              <a:spcBef>
                <a:spcPct val="0"/>
              </a:spcBef>
              <a:spcAft>
                <a:spcPct val="0"/>
              </a:spcAft>
              <a:defRPr sz="3600" b="1">
                <a:solidFill>
                  <a:srgbClr val="FF6600"/>
                </a:solidFill>
                <a:latin typeface="Times New Roman" pitchFamily="18" charset="0"/>
              </a:defRPr>
            </a:lvl8pPr>
            <a:lvl9pPr marL="1828800" algn="ctr" rtl="0" fontAlgn="base">
              <a:spcBef>
                <a:spcPct val="0"/>
              </a:spcBef>
              <a:spcAft>
                <a:spcPct val="0"/>
              </a:spcAft>
              <a:defRPr sz="3600" b="1">
                <a:solidFill>
                  <a:srgbClr val="FF6600"/>
                </a:solidFill>
                <a:latin typeface="Times New Roman" pitchFamily="18" charset="0"/>
              </a:defRPr>
            </a:lvl9pPr>
          </a:lstStyle>
          <a:p>
            <a:r>
              <a:rPr lang="en-US" kern="0"/>
              <a:t>Marketing Mix Models - Predictive</a:t>
            </a:r>
            <a:endParaRPr lang="en-US" kern="0" dirty="0"/>
          </a:p>
        </p:txBody>
      </p:sp>
    </p:spTree>
    <p:extLst>
      <p:ext uri="{BB962C8B-B14F-4D97-AF65-F5344CB8AC3E}">
        <p14:creationId xmlns:p14="http://schemas.microsoft.com/office/powerpoint/2010/main" val="33421169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0"/>
            <a:ext cx="7772400" cy="685800"/>
          </a:xfrm>
        </p:spPr>
        <p:txBody>
          <a:bodyPr/>
          <a:lstStyle/>
          <a:p>
            <a:r>
              <a:rPr lang="en-US" sz="2800" dirty="0"/>
              <a:t>Except Grey Goose No Brand Changes Tier</a:t>
            </a:r>
          </a:p>
        </p:txBody>
      </p:sp>
      <p:pic>
        <p:nvPicPr>
          <p:cNvPr id="26626" name="Picture 2"/>
          <p:cNvPicPr>
            <a:picLocks noChangeAspect="1" noChangeArrowheads="1"/>
          </p:cNvPicPr>
          <p:nvPr/>
        </p:nvPicPr>
        <p:blipFill>
          <a:blip r:embed="rId2" cstate="print"/>
          <a:srcRect/>
          <a:stretch>
            <a:fillRect/>
          </a:stretch>
        </p:blipFill>
        <p:spPr bwMode="auto">
          <a:xfrm>
            <a:off x="0" y="762000"/>
            <a:ext cx="9001125" cy="5181600"/>
          </a:xfrm>
          <a:prstGeom prst="rect">
            <a:avLst/>
          </a:prstGeom>
          <a:noFill/>
          <a:ln w="9525">
            <a:noFill/>
            <a:miter lim="800000"/>
            <a:headEnd/>
            <a:tailEnd/>
          </a:ln>
          <a:effectLst/>
        </p:spPr>
      </p:pic>
      <p:cxnSp>
        <p:nvCxnSpPr>
          <p:cNvPr id="5" name="Straight Arrow Connector 4"/>
          <p:cNvCxnSpPr/>
          <p:nvPr/>
        </p:nvCxnSpPr>
        <p:spPr>
          <a:xfrm>
            <a:off x="5486400" y="3733800"/>
            <a:ext cx="1752600" cy="22860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Change in Sales is More Relevant</a:t>
            </a:r>
          </a:p>
        </p:txBody>
      </p:sp>
      <p:pic>
        <p:nvPicPr>
          <p:cNvPr id="28674" name="Picture 2"/>
          <p:cNvPicPr>
            <a:picLocks noChangeAspect="1" noChangeArrowheads="1"/>
          </p:cNvPicPr>
          <p:nvPr/>
        </p:nvPicPr>
        <p:blipFill>
          <a:blip r:embed="rId2" cstate="print"/>
          <a:srcRect/>
          <a:stretch>
            <a:fillRect/>
          </a:stretch>
        </p:blipFill>
        <p:spPr bwMode="auto">
          <a:xfrm>
            <a:off x="1" y="609600"/>
            <a:ext cx="9051390" cy="5410199"/>
          </a:xfrm>
          <a:prstGeom prst="rect">
            <a:avLst/>
          </a:prstGeom>
          <a:noFill/>
          <a:ln w="9525">
            <a:noFill/>
            <a:miter lim="800000"/>
            <a:headEnd/>
            <a:tailEnd/>
          </a:ln>
          <a:effec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Unit Roots in Predictive Models</a:t>
            </a:r>
          </a:p>
        </p:txBody>
      </p:sp>
      <p:sp>
        <p:nvSpPr>
          <p:cNvPr id="3" name="Content Placeholder 2"/>
          <p:cNvSpPr>
            <a:spLocks noGrp="1"/>
          </p:cNvSpPr>
          <p:nvPr>
            <p:ph idx="1"/>
          </p:nvPr>
        </p:nvSpPr>
        <p:spPr/>
        <p:txBody>
          <a:bodyPr/>
          <a:lstStyle/>
          <a:p>
            <a:r>
              <a:rPr lang="en-US" sz="2800" dirty="0"/>
              <a:t>Common in data that:</a:t>
            </a:r>
          </a:p>
          <a:p>
            <a:pPr lvl="1"/>
            <a:r>
              <a:rPr lang="en-US" sz="2400" dirty="0"/>
              <a:t>spans long time periods</a:t>
            </a:r>
          </a:p>
          <a:p>
            <a:pPr lvl="1"/>
            <a:r>
              <a:rPr lang="en-US" sz="2400" dirty="0"/>
              <a:t>is aggregated across units (customers, stores </a:t>
            </a:r>
            <a:r>
              <a:rPr lang="en-US" sz="2400" dirty="0" err="1"/>
              <a:t>etc</a:t>
            </a:r>
            <a:r>
              <a:rPr lang="en-US" sz="2400" dirty="0"/>
              <a:t>)</a:t>
            </a:r>
          </a:p>
          <a:p>
            <a:endParaRPr lang="en-US" sz="2800" dirty="0"/>
          </a:p>
          <a:p>
            <a:r>
              <a:rPr lang="en-US" sz="2800" dirty="0"/>
              <a:t>Y (t) = b0 + Y(t-1) + error</a:t>
            </a:r>
          </a:p>
          <a:p>
            <a:pPr lvl="1"/>
            <a:r>
              <a:rPr lang="en-US" sz="2400" dirty="0"/>
              <a:t>Sales in time t is equal to sales last year plus error</a:t>
            </a:r>
          </a:p>
          <a:p>
            <a:pPr lvl="1"/>
            <a:r>
              <a:rPr lang="en-US" sz="2400" dirty="0"/>
              <a:t>Random noise or error is the only thing that determines how sales progresses over years.</a:t>
            </a:r>
          </a:p>
          <a:p>
            <a:pPr lvl="1"/>
            <a:r>
              <a:rPr lang="en-US" sz="2400" dirty="0"/>
              <a:t>But can this model help change sales using marketing?</a:t>
            </a:r>
          </a:p>
          <a:p>
            <a:endParaRPr lang="en-US" sz="2800" dirty="0"/>
          </a:p>
          <a:p>
            <a:endParaRPr lang="en-US" sz="2800" dirty="0"/>
          </a:p>
        </p:txBody>
      </p:sp>
    </p:spTree>
    <p:extLst>
      <p:ext uri="{BB962C8B-B14F-4D97-AF65-F5344CB8AC3E}">
        <p14:creationId xmlns:p14="http://schemas.microsoft.com/office/powerpoint/2010/main" val="17930811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Unit Roots in Predictive Models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r>
                  <a:rPr lang="en-US" sz="2800" dirty="0"/>
                  <a:t>Assumption of Linear Regression:</a:t>
                </a:r>
              </a:p>
              <a:p>
                <a:pPr lvl="1"/>
                <a:r>
                  <a:rPr lang="en-US" sz="2400" dirty="0"/>
                  <a:t>Error is independent across time</a:t>
                </a:r>
              </a:p>
              <a:p>
                <a:pPr lvl="1"/>
                <a:r>
                  <a:rPr lang="en-US" sz="2400" dirty="0"/>
                  <a:t>Error variance is </a:t>
                </a:r>
                <a:r>
                  <a:rPr lang="en-US" sz="2400" dirty="0">
                    <a:latin typeface="Symbol" panose="05050102010706020507" pitchFamily="18" charset="2"/>
                  </a:rPr>
                  <a:t>s</a:t>
                </a:r>
                <a:r>
                  <a:rPr lang="en-US" sz="2400" baseline="30000" dirty="0"/>
                  <a:t>2 </a:t>
                </a:r>
                <a:r>
                  <a:rPr lang="en-US" sz="2400" dirty="0"/>
                  <a:t>and constant over time</a:t>
                </a:r>
              </a:p>
              <a:p>
                <a:endParaRPr lang="en-US" sz="2800" dirty="0"/>
              </a:p>
              <a:p>
                <a:r>
                  <a:rPr lang="en-US" sz="2800" dirty="0"/>
                  <a:t>Unit root can be represented as;</a:t>
                </a:r>
              </a:p>
              <a:p>
                <a:pPr lvl="1"/>
                <a:r>
                  <a:rPr lang="en-US" sz="2400" dirty="0"/>
                  <a:t>Y (t) = b0 + Y0 + </a:t>
                </a:r>
                <a14:m>
                  <m:oMath xmlns:m="http://schemas.openxmlformats.org/officeDocument/2006/math">
                    <m:nary>
                      <m:naryPr>
                        <m:chr m:val="∑"/>
                        <m:ctrlPr>
                          <a:rPr lang="en-US" sz="2400" i="1" smtClean="0">
                            <a:latin typeface="Cambria Math" panose="02040503050406030204" pitchFamily="18" charset="0"/>
                          </a:rPr>
                        </m:ctrlPr>
                      </m:naryPr>
                      <m:sub>
                        <m:r>
                          <m:rPr>
                            <m:brk m:alnAt="23"/>
                          </m:rPr>
                          <a:rPr lang="en-US" sz="2400" b="0" i="1" smtClean="0">
                            <a:latin typeface="Cambria Math" panose="02040503050406030204" pitchFamily="18" charset="0"/>
                          </a:rPr>
                          <m:t>𝑖</m:t>
                        </m:r>
                        <m:r>
                          <a:rPr lang="en-US" sz="2400" b="0" i="1" smtClean="0">
                            <a:latin typeface="Cambria Math" panose="02040503050406030204" pitchFamily="18" charset="0"/>
                          </a:rPr>
                          <m:t>=1</m:t>
                        </m:r>
                      </m:sub>
                      <m:sup>
                        <m:r>
                          <a:rPr lang="en-US" sz="2400" b="0" i="1" smtClean="0">
                            <a:latin typeface="Cambria Math" panose="02040503050406030204" pitchFamily="18" charset="0"/>
                          </a:rPr>
                          <m:t>𝑡</m:t>
                        </m:r>
                      </m:sup>
                      <m:e>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𝑒</m:t>
                            </m:r>
                          </m:e>
                          <m:sub>
                            <m:r>
                              <a:rPr lang="en-US" sz="2400" b="0" i="1" smtClean="0">
                                <a:latin typeface="Cambria Math" panose="02040503050406030204" pitchFamily="18" charset="0"/>
                              </a:rPr>
                              <m:t>𝑖</m:t>
                            </m:r>
                          </m:sub>
                        </m:sSub>
                      </m:e>
                    </m:nary>
                  </m:oMath>
                </a14:m>
                <a:endParaRPr lang="en-US" sz="2000" dirty="0"/>
              </a:p>
              <a:p>
                <a:pPr lvl="1"/>
                <a:r>
                  <a:rPr lang="en-US" sz="2000" dirty="0"/>
                  <a:t>In an equation like this, the variance of y is t*</a:t>
                </a:r>
                <a:r>
                  <a:rPr lang="en-US" sz="2000" dirty="0">
                    <a:latin typeface="Symbol" panose="05050102010706020507" pitchFamily="18" charset="2"/>
                  </a:rPr>
                  <a:t>s</a:t>
                </a:r>
                <a:r>
                  <a:rPr lang="en-US" sz="2000" baseline="30000" dirty="0"/>
                  <a:t>2</a:t>
                </a:r>
                <a:endParaRPr lang="en-US" sz="2400" dirty="0"/>
              </a:p>
              <a:p>
                <a:endParaRPr lang="en-US" sz="2800" dirty="0"/>
              </a:p>
              <a:p>
                <a:endParaRPr lang="en-US" sz="2800"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412" t="-1481"/>
                </a:stretch>
              </a:blipFill>
            </p:spPr>
            <p:txBody>
              <a:bodyPr/>
              <a:lstStyle/>
              <a:p>
                <a:r>
                  <a:rPr lang="en-US">
                    <a:noFill/>
                  </a:rPr>
                  <a:t> </a:t>
                </a:r>
              </a:p>
            </p:txBody>
          </p:sp>
        </mc:Fallback>
      </mc:AlternateContent>
    </p:spTree>
    <p:extLst>
      <p:ext uri="{BB962C8B-B14F-4D97-AF65-F5344CB8AC3E}">
        <p14:creationId xmlns:p14="http://schemas.microsoft.com/office/powerpoint/2010/main" val="41642830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228600"/>
            <a:ext cx="7772400" cy="685800"/>
          </a:xfrm>
        </p:spPr>
        <p:txBody>
          <a:bodyPr/>
          <a:lstStyle/>
          <a:p>
            <a:r>
              <a:rPr lang="en-US" sz="3200" dirty="0"/>
              <a:t>Prescriptive Models –</a:t>
            </a:r>
            <a:br>
              <a:rPr lang="en-US" sz="3200" dirty="0"/>
            </a:br>
            <a:r>
              <a:rPr lang="en-US" sz="3200" dirty="0"/>
              <a:t>Predicting Change in Sales?</a:t>
            </a:r>
          </a:p>
        </p:txBody>
      </p:sp>
      <p:graphicFrame>
        <p:nvGraphicFramePr>
          <p:cNvPr id="5" name="Content Placeholder 3"/>
          <p:cNvGraphicFramePr>
            <a:graphicFrameLocks noGrp="1"/>
          </p:cNvGraphicFramePr>
          <p:nvPr>
            <p:ph idx="1"/>
            <p:extLst>
              <p:ext uri="{D42A27DB-BD31-4B8C-83A1-F6EECF244321}">
                <p14:modId xmlns:p14="http://schemas.microsoft.com/office/powerpoint/2010/main" val="4059525892"/>
              </p:ext>
            </p:extLst>
          </p:nvPr>
        </p:nvGraphicFramePr>
        <p:xfrm>
          <a:off x="457200" y="1524000"/>
          <a:ext cx="8001000" cy="3901440"/>
        </p:xfrm>
        <a:graphic>
          <a:graphicData uri="http://schemas.openxmlformats.org/drawingml/2006/table">
            <a:tbl>
              <a:tblPr firstRow="1" bandRow="1">
                <a:tableStyleId>{5940675A-B579-460E-94D1-54222C63F5DA}</a:tableStyleId>
              </a:tblPr>
              <a:tblGrid>
                <a:gridCol w="1942536">
                  <a:extLst>
                    <a:ext uri="{9D8B030D-6E8A-4147-A177-3AD203B41FA5}">
                      <a16:colId xmlns:a16="http://schemas.microsoft.com/office/drawing/2014/main" val="20000"/>
                    </a:ext>
                  </a:extLst>
                </a:gridCol>
                <a:gridCol w="924619">
                  <a:extLst>
                    <a:ext uri="{9D8B030D-6E8A-4147-A177-3AD203B41FA5}">
                      <a16:colId xmlns:a16="http://schemas.microsoft.com/office/drawing/2014/main" val="20006"/>
                    </a:ext>
                  </a:extLst>
                </a:gridCol>
                <a:gridCol w="924619">
                  <a:extLst>
                    <a:ext uri="{9D8B030D-6E8A-4147-A177-3AD203B41FA5}">
                      <a16:colId xmlns:a16="http://schemas.microsoft.com/office/drawing/2014/main" val="20001"/>
                    </a:ext>
                  </a:extLst>
                </a:gridCol>
                <a:gridCol w="948541">
                  <a:extLst>
                    <a:ext uri="{9D8B030D-6E8A-4147-A177-3AD203B41FA5}">
                      <a16:colId xmlns:a16="http://schemas.microsoft.com/office/drawing/2014/main" val="20002"/>
                    </a:ext>
                  </a:extLst>
                </a:gridCol>
                <a:gridCol w="1318149">
                  <a:extLst>
                    <a:ext uri="{9D8B030D-6E8A-4147-A177-3AD203B41FA5}">
                      <a16:colId xmlns:a16="http://schemas.microsoft.com/office/drawing/2014/main" val="20003"/>
                    </a:ext>
                  </a:extLst>
                </a:gridCol>
                <a:gridCol w="1180536">
                  <a:extLst>
                    <a:ext uri="{9D8B030D-6E8A-4147-A177-3AD203B41FA5}">
                      <a16:colId xmlns:a16="http://schemas.microsoft.com/office/drawing/2014/main" val="20004"/>
                    </a:ext>
                  </a:extLst>
                </a:gridCol>
                <a:gridCol w="762000">
                  <a:extLst>
                    <a:ext uri="{9D8B030D-6E8A-4147-A177-3AD203B41FA5}">
                      <a16:colId xmlns:a16="http://schemas.microsoft.com/office/drawing/2014/main" val="20005"/>
                    </a:ext>
                  </a:extLst>
                </a:gridCol>
              </a:tblGrid>
              <a:tr h="383540">
                <a:tc>
                  <a:txBody>
                    <a:bodyPr/>
                    <a:lstStyle/>
                    <a:p>
                      <a:pPr algn="ctr"/>
                      <a:endParaRPr lang="en-US" sz="2000" b="1" dirty="0"/>
                    </a:p>
                  </a:txBody>
                  <a:tcPr/>
                </a:tc>
                <a:tc>
                  <a:txBody>
                    <a:bodyPr/>
                    <a:lstStyle/>
                    <a:p>
                      <a:pPr algn="ctr"/>
                      <a:endParaRPr lang="en-US" sz="2000" b="1" dirty="0"/>
                    </a:p>
                  </a:txBody>
                  <a:tcPr/>
                </a:tc>
                <a:tc>
                  <a:txBody>
                    <a:bodyPr/>
                    <a:lstStyle/>
                    <a:p>
                      <a:pPr algn="ctr"/>
                      <a:endParaRPr lang="en-US" sz="2000" b="1" dirty="0"/>
                    </a:p>
                  </a:txBody>
                  <a:tcPr/>
                </a:tc>
                <a:tc gridSpan="4">
                  <a:txBody>
                    <a:bodyPr/>
                    <a:lstStyle/>
                    <a:p>
                      <a:pPr algn="ctr"/>
                      <a:r>
                        <a:rPr lang="en-US" sz="2000" b="1" dirty="0"/>
                        <a:t>Advertising</a:t>
                      </a:r>
                    </a:p>
                  </a:txBody>
                  <a:tcPr/>
                </a:tc>
                <a:tc hMerge="1">
                  <a:txBody>
                    <a:bodyPr/>
                    <a:lstStyle/>
                    <a:p>
                      <a:pPr algn="ctr"/>
                      <a:endParaRPr lang="en-US" sz="2000" b="1" dirty="0"/>
                    </a:p>
                  </a:txBody>
                  <a:tcPr/>
                </a:tc>
                <a:tc hMerge="1">
                  <a:txBody>
                    <a:bodyPr/>
                    <a:lstStyle/>
                    <a:p>
                      <a:pPr algn="ctr"/>
                      <a:endParaRPr lang="en-US" sz="2000" b="1" dirty="0"/>
                    </a:p>
                  </a:txBody>
                  <a:tcPr/>
                </a:tc>
                <a:tc hMerge="1">
                  <a:txBody>
                    <a:bodyPr/>
                    <a:lstStyle/>
                    <a:p>
                      <a:pPr algn="ctr"/>
                      <a:endParaRPr lang="en-US" sz="2000" b="1" dirty="0"/>
                    </a:p>
                  </a:txBody>
                  <a:tcPr/>
                </a:tc>
                <a:extLst>
                  <a:ext uri="{0D108BD9-81ED-4DB2-BD59-A6C34878D82A}">
                    <a16:rowId xmlns:a16="http://schemas.microsoft.com/office/drawing/2014/main" val="10000"/>
                  </a:ext>
                </a:extLst>
              </a:tr>
              <a:tr h="383540">
                <a:tc>
                  <a:txBody>
                    <a:bodyPr/>
                    <a:lstStyle/>
                    <a:p>
                      <a:pPr algn="ctr"/>
                      <a:r>
                        <a:rPr lang="en-US" sz="2000" b="1" dirty="0"/>
                        <a:t>Regression </a:t>
                      </a:r>
                    </a:p>
                    <a:p>
                      <a:pPr algn="ctr"/>
                      <a:r>
                        <a:rPr lang="en-US" sz="2000" b="1" dirty="0"/>
                        <a:t>Characteristic</a:t>
                      </a:r>
                    </a:p>
                  </a:txBody>
                  <a:tcPr/>
                </a:tc>
                <a:tc>
                  <a:txBody>
                    <a:bodyPr/>
                    <a:lstStyle/>
                    <a:p>
                      <a:pPr algn="ctr"/>
                      <a:r>
                        <a:rPr lang="en-US" sz="2000" b="1" dirty="0"/>
                        <a:t>Lag Sales</a:t>
                      </a:r>
                    </a:p>
                  </a:txBody>
                  <a:tcPr/>
                </a:tc>
                <a:tc>
                  <a:txBody>
                    <a:bodyPr/>
                    <a:lstStyle/>
                    <a:p>
                      <a:pPr algn="ctr"/>
                      <a:r>
                        <a:rPr lang="en-US" sz="2000" b="1" dirty="0"/>
                        <a:t>Price</a:t>
                      </a:r>
                    </a:p>
                  </a:txBody>
                  <a:tcPr/>
                </a:tc>
                <a:tc>
                  <a:txBody>
                    <a:bodyPr/>
                    <a:lstStyle/>
                    <a:p>
                      <a:pPr algn="ctr"/>
                      <a:r>
                        <a:rPr lang="en-US" sz="2000" b="1" dirty="0"/>
                        <a:t>Print </a:t>
                      </a:r>
                    </a:p>
                  </a:txBody>
                  <a:tcPr/>
                </a:tc>
                <a:tc>
                  <a:txBody>
                    <a:bodyPr/>
                    <a:lstStyle/>
                    <a:p>
                      <a:pPr algn="ctr"/>
                      <a:r>
                        <a:rPr lang="en-US" sz="2000" b="1" dirty="0"/>
                        <a:t>Broadcast</a:t>
                      </a:r>
                    </a:p>
                  </a:txBody>
                  <a:tcPr/>
                </a:tc>
                <a:tc>
                  <a:txBody>
                    <a:bodyPr/>
                    <a:lstStyle/>
                    <a:p>
                      <a:pPr algn="ctr"/>
                      <a:r>
                        <a:rPr lang="en-US" sz="2000" b="1" dirty="0"/>
                        <a:t>Outdoor</a:t>
                      </a:r>
                    </a:p>
                  </a:txBody>
                  <a:tcPr/>
                </a:tc>
                <a:tc>
                  <a:txBody>
                    <a:bodyPr/>
                    <a:lstStyle/>
                    <a:p>
                      <a:pPr algn="ctr"/>
                      <a:r>
                        <a:rPr lang="en-US" sz="2000" b="1" dirty="0"/>
                        <a:t>Adj. R2</a:t>
                      </a:r>
                    </a:p>
                  </a:txBody>
                  <a:tcPr/>
                </a:tc>
                <a:extLst>
                  <a:ext uri="{0D108BD9-81ED-4DB2-BD59-A6C34878D82A}">
                    <a16:rowId xmlns:a16="http://schemas.microsoft.com/office/drawing/2014/main" val="10001"/>
                  </a:ext>
                </a:extLst>
              </a:tr>
              <a:tr h="383540">
                <a:tc>
                  <a:txBody>
                    <a:bodyPr/>
                    <a:lstStyle/>
                    <a:p>
                      <a:r>
                        <a:rPr lang="en-US" sz="2000" dirty="0"/>
                        <a:t>Only Marketing Mix</a:t>
                      </a:r>
                    </a:p>
                  </a:txBody>
                  <a:tcPr/>
                </a:tc>
                <a:tc>
                  <a:txBody>
                    <a:bodyPr/>
                    <a:lstStyle/>
                    <a:p>
                      <a:pPr algn="ctr"/>
                      <a:r>
                        <a:rPr lang="en-US" sz="2000" dirty="0"/>
                        <a:t>--</a:t>
                      </a:r>
                    </a:p>
                  </a:txBody>
                  <a:tcPr/>
                </a:tc>
                <a:tc>
                  <a:txBody>
                    <a:bodyPr/>
                    <a:lstStyle/>
                    <a:p>
                      <a:pPr algn="r"/>
                      <a:r>
                        <a:rPr lang="en-US" sz="2000" dirty="0"/>
                        <a:t>-0.002</a:t>
                      </a:r>
                    </a:p>
                  </a:txBody>
                  <a:tcPr/>
                </a:tc>
                <a:tc>
                  <a:txBody>
                    <a:bodyPr/>
                    <a:lstStyle/>
                    <a:p>
                      <a:pPr algn="r"/>
                      <a:r>
                        <a:rPr lang="en-US" sz="2000" b="1" dirty="0"/>
                        <a:t>0.019</a:t>
                      </a:r>
                    </a:p>
                  </a:txBody>
                  <a:tcPr/>
                </a:tc>
                <a:tc>
                  <a:txBody>
                    <a:bodyPr/>
                    <a:lstStyle/>
                    <a:p>
                      <a:pPr algn="r"/>
                      <a:r>
                        <a:rPr lang="en-US" sz="2000" dirty="0"/>
                        <a:t>-0.005</a:t>
                      </a:r>
                    </a:p>
                  </a:txBody>
                  <a:tcPr/>
                </a:tc>
                <a:tc>
                  <a:txBody>
                    <a:bodyPr/>
                    <a:lstStyle/>
                    <a:p>
                      <a:pPr algn="r"/>
                      <a:r>
                        <a:rPr lang="en-US" sz="2000" b="1" dirty="0"/>
                        <a:t>-0.013</a:t>
                      </a:r>
                    </a:p>
                  </a:txBody>
                  <a:tcPr/>
                </a:tc>
                <a:tc>
                  <a:txBody>
                    <a:bodyPr/>
                    <a:lstStyle/>
                    <a:p>
                      <a:pPr algn="r"/>
                      <a:r>
                        <a:rPr lang="en-US" sz="2000" dirty="0"/>
                        <a:t>0.10</a:t>
                      </a:r>
                    </a:p>
                  </a:txBody>
                  <a:tcPr/>
                </a:tc>
                <a:extLst>
                  <a:ext uri="{0D108BD9-81ED-4DB2-BD59-A6C34878D82A}">
                    <a16:rowId xmlns:a16="http://schemas.microsoft.com/office/drawing/2014/main" val="10003"/>
                  </a:ext>
                </a:extLst>
              </a:tr>
              <a:tr h="383540">
                <a:tc>
                  <a:txBody>
                    <a:bodyPr/>
                    <a:lstStyle/>
                    <a:p>
                      <a:r>
                        <a:rPr lang="en-US" sz="2000" dirty="0"/>
                        <a:t>Add</a:t>
                      </a:r>
                      <a:r>
                        <a:rPr lang="en-US" sz="2000" baseline="0" dirty="0"/>
                        <a:t> Brand Tier</a:t>
                      </a:r>
                      <a:endParaRPr lang="en-US" sz="2000" dirty="0"/>
                    </a:p>
                  </a:txBody>
                  <a:tcPr/>
                </a:tc>
                <a:tc>
                  <a:txBody>
                    <a:bodyPr/>
                    <a:lstStyle/>
                    <a:p>
                      <a:pPr algn="ctr"/>
                      <a:r>
                        <a:rPr lang="en-US" sz="2000" b="1" dirty="0"/>
                        <a:t>--</a:t>
                      </a:r>
                    </a:p>
                  </a:txBody>
                  <a:tcPr/>
                </a:tc>
                <a:tc>
                  <a:txBody>
                    <a:bodyPr/>
                    <a:lstStyle/>
                    <a:p>
                      <a:pPr algn="r"/>
                      <a:r>
                        <a:rPr lang="en-US" sz="2000" b="1" dirty="0"/>
                        <a:t>-0.04</a:t>
                      </a:r>
                    </a:p>
                  </a:txBody>
                  <a:tcPr/>
                </a:tc>
                <a:tc>
                  <a:txBody>
                    <a:bodyPr/>
                    <a:lstStyle/>
                    <a:p>
                      <a:pPr algn="r"/>
                      <a:r>
                        <a:rPr lang="en-US" sz="2000" b="1" dirty="0"/>
                        <a:t>0.011</a:t>
                      </a:r>
                    </a:p>
                  </a:txBody>
                  <a:tcPr/>
                </a:tc>
                <a:tc>
                  <a:txBody>
                    <a:bodyPr/>
                    <a:lstStyle/>
                    <a:p>
                      <a:pPr algn="r"/>
                      <a:r>
                        <a:rPr lang="en-US" sz="2000" dirty="0"/>
                        <a:t>-0.006</a:t>
                      </a:r>
                    </a:p>
                  </a:txBody>
                  <a:tcPr/>
                </a:tc>
                <a:tc>
                  <a:txBody>
                    <a:bodyPr/>
                    <a:lstStyle/>
                    <a:p>
                      <a:pPr algn="r"/>
                      <a:r>
                        <a:rPr lang="en-US" sz="2000" b="1" dirty="0"/>
                        <a:t>-0.014</a:t>
                      </a:r>
                    </a:p>
                  </a:txBody>
                  <a:tcPr/>
                </a:tc>
                <a:tc>
                  <a:txBody>
                    <a:bodyPr/>
                    <a:lstStyle/>
                    <a:p>
                      <a:pPr algn="r"/>
                      <a:r>
                        <a:rPr lang="en-US" sz="2000" dirty="0"/>
                        <a:t>0.11</a:t>
                      </a:r>
                    </a:p>
                  </a:txBody>
                  <a:tcPr/>
                </a:tc>
                <a:extLst>
                  <a:ext uri="{0D108BD9-81ED-4DB2-BD59-A6C34878D82A}">
                    <a16:rowId xmlns:a16="http://schemas.microsoft.com/office/drawing/2014/main" val="10004"/>
                  </a:ext>
                </a:extLst>
              </a:tr>
              <a:tr h="383540">
                <a:tc>
                  <a:txBody>
                    <a:bodyPr/>
                    <a:lstStyle/>
                    <a:p>
                      <a:r>
                        <a:rPr lang="en-US" sz="2000" dirty="0"/>
                        <a:t>Add Competition and lag market share</a:t>
                      </a:r>
                    </a:p>
                  </a:txBody>
                  <a:tcPr/>
                </a:tc>
                <a:tc>
                  <a:txBody>
                    <a:bodyPr/>
                    <a:lstStyle/>
                    <a:p>
                      <a:pPr algn="ctr"/>
                      <a:r>
                        <a:rPr lang="en-US" sz="2000" b="1" dirty="0"/>
                        <a:t>--</a:t>
                      </a:r>
                    </a:p>
                  </a:txBody>
                  <a:tcPr/>
                </a:tc>
                <a:tc>
                  <a:txBody>
                    <a:bodyPr/>
                    <a:lstStyle/>
                    <a:p>
                      <a:pPr algn="r"/>
                      <a:r>
                        <a:rPr lang="en-US" sz="2000" b="1" dirty="0"/>
                        <a:t>-0.064</a:t>
                      </a:r>
                    </a:p>
                  </a:txBody>
                  <a:tcPr/>
                </a:tc>
                <a:tc>
                  <a:txBody>
                    <a:bodyPr/>
                    <a:lstStyle/>
                    <a:p>
                      <a:pPr algn="r"/>
                      <a:r>
                        <a:rPr lang="en-US" sz="2000" b="1" dirty="0"/>
                        <a:t>0.015</a:t>
                      </a:r>
                    </a:p>
                  </a:txBody>
                  <a:tcPr/>
                </a:tc>
                <a:tc>
                  <a:txBody>
                    <a:bodyPr/>
                    <a:lstStyle/>
                    <a:p>
                      <a:pPr algn="r"/>
                      <a:r>
                        <a:rPr lang="en-US" sz="2000" b="0" dirty="0"/>
                        <a:t>-0.002</a:t>
                      </a:r>
                    </a:p>
                  </a:txBody>
                  <a:tcPr/>
                </a:tc>
                <a:tc>
                  <a:txBody>
                    <a:bodyPr/>
                    <a:lstStyle/>
                    <a:p>
                      <a:pPr algn="r"/>
                      <a:r>
                        <a:rPr lang="en-US" sz="2000" b="0" dirty="0"/>
                        <a:t>-0.008</a:t>
                      </a:r>
                    </a:p>
                  </a:txBody>
                  <a:tcPr/>
                </a:tc>
                <a:tc>
                  <a:txBody>
                    <a:bodyPr/>
                    <a:lstStyle/>
                    <a:p>
                      <a:pPr algn="r"/>
                      <a:r>
                        <a:rPr lang="en-US" sz="2000" dirty="0"/>
                        <a:t>0.23</a:t>
                      </a:r>
                    </a:p>
                  </a:txBody>
                  <a:tcPr/>
                </a:tc>
                <a:extLst>
                  <a:ext uri="{0D108BD9-81ED-4DB2-BD59-A6C34878D82A}">
                    <a16:rowId xmlns:a16="http://schemas.microsoft.com/office/drawing/2014/main" val="10005"/>
                  </a:ext>
                </a:extLst>
              </a:tr>
              <a:tr h="383540">
                <a:tc>
                  <a:txBody>
                    <a:bodyPr/>
                    <a:lstStyle/>
                    <a:p>
                      <a:r>
                        <a:rPr lang="en-US" sz="2000" dirty="0"/>
                        <a:t>Add New</a:t>
                      </a:r>
                      <a:r>
                        <a:rPr lang="en-US" sz="2000" baseline="0" dirty="0"/>
                        <a:t> Product Intro</a:t>
                      </a:r>
                      <a:endParaRPr lang="en-US" sz="2000" dirty="0"/>
                    </a:p>
                  </a:txBody>
                  <a:tcPr/>
                </a:tc>
                <a:tc>
                  <a:txBody>
                    <a:bodyPr/>
                    <a:lstStyle/>
                    <a:p>
                      <a:pPr algn="ctr"/>
                      <a:r>
                        <a:rPr lang="en-US" sz="2000" b="1" dirty="0"/>
                        <a:t>--</a:t>
                      </a:r>
                    </a:p>
                  </a:txBody>
                  <a:tcPr/>
                </a:tc>
                <a:tc>
                  <a:txBody>
                    <a:bodyPr/>
                    <a:lstStyle/>
                    <a:p>
                      <a:pPr algn="r"/>
                      <a:r>
                        <a:rPr lang="en-US" sz="2000" b="1" dirty="0"/>
                        <a:t>-.092</a:t>
                      </a:r>
                    </a:p>
                  </a:txBody>
                  <a:tcPr/>
                </a:tc>
                <a:tc>
                  <a:txBody>
                    <a:bodyPr/>
                    <a:lstStyle/>
                    <a:p>
                      <a:pPr algn="r"/>
                      <a:r>
                        <a:rPr lang="en-US" sz="2000" b="1" dirty="0"/>
                        <a:t>.016</a:t>
                      </a:r>
                    </a:p>
                  </a:txBody>
                  <a:tcPr/>
                </a:tc>
                <a:tc>
                  <a:txBody>
                    <a:bodyPr/>
                    <a:lstStyle/>
                    <a:p>
                      <a:pPr algn="r"/>
                      <a:r>
                        <a:rPr lang="en-US" sz="2000" b="0" dirty="0"/>
                        <a:t>.003</a:t>
                      </a:r>
                    </a:p>
                  </a:txBody>
                  <a:tcPr/>
                </a:tc>
                <a:tc>
                  <a:txBody>
                    <a:bodyPr/>
                    <a:lstStyle/>
                    <a:p>
                      <a:pPr algn="r"/>
                      <a:r>
                        <a:rPr lang="en-US" sz="2000" b="1" dirty="0"/>
                        <a:t>-.010</a:t>
                      </a:r>
                    </a:p>
                  </a:txBody>
                  <a:tcPr/>
                </a:tc>
                <a:tc>
                  <a:txBody>
                    <a:bodyPr/>
                    <a:lstStyle/>
                    <a:p>
                      <a:pPr algn="r"/>
                      <a:r>
                        <a:rPr lang="en-US" sz="2000" dirty="0"/>
                        <a:t>0.37</a:t>
                      </a:r>
                    </a:p>
                  </a:txBody>
                  <a:tcPr/>
                </a:tc>
                <a:extLst>
                  <a:ext uri="{0D108BD9-81ED-4DB2-BD59-A6C34878D82A}">
                    <a16:rowId xmlns:a16="http://schemas.microsoft.com/office/drawing/2014/main" val="10006"/>
                  </a:ext>
                </a:extLst>
              </a:tr>
            </a:tbl>
          </a:graphicData>
        </a:graphic>
      </p:graphicFrame>
      <p:sp>
        <p:nvSpPr>
          <p:cNvPr id="3" name="TextBox 2">
            <a:extLst>
              <a:ext uri="{FF2B5EF4-FFF2-40B4-BE49-F238E27FC236}">
                <a16:creationId xmlns:a16="http://schemas.microsoft.com/office/drawing/2014/main" id="{71C9148B-4EBF-4CAE-97EC-DD7B035EDDEE}"/>
              </a:ext>
            </a:extLst>
          </p:cNvPr>
          <p:cNvSpPr txBox="1"/>
          <p:nvPr/>
        </p:nvSpPr>
        <p:spPr>
          <a:xfrm>
            <a:off x="533400" y="5559818"/>
            <a:ext cx="8458200" cy="400110"/>
          </a:xfrm>
          <a:prstGeom prst="rect">
            <a:avLst/>
          </a:prstGeom>
          <a:noFill/>
        </p:spPr>
        <p:txBody>
          <a:bodyPr wrap="square" rtlCol="0">
            <a:spAutoFit/>
          </a:bodyPr>
          <a:lstStyle/>
          <a:p>
            <a:r>
              <a:rPr lang="en-US" sz="2000" dirty="0">
                <a:highlight>
                  <a:srgbClr val="008080"/>
                </a:highlight>
              </a:rPr>
              <a:t>Y(t)-Y(t-1) = b0 + b1*price (t-1) + b2*print (t-1) + b3 * broadcast (t-1)+…</a:t>
            </a:r>
          </a:p>
        </p:txBody>
      </p:sp>
    </p:spTree>
    <p:extLst>
      <p:ext uri="{BB962C8B-B14F-4D97-AF65-F5344CB8AC3E}">
        <p14:creationId xmlns:p14="http://schemas.microsoft.com/office/powerpoint/2010/main" val="35734424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228600"/>
            <a:ext cx="7772400" cy="685800"/>
          </a:xfrm>
        </p:spPr>
        <p:txBody>
          <a:bodyPr/>
          <a:lstStyle/>
          <a:p>
            <a:r>
              <a:rPr lang="en-US" sz="3200" dirty="0"/>
              <a:t>Prescriptive Models –</a:t>
            </a:r>
            <a:br>
              <a:rPr lang="en-US" sz="3200" dirty="0"/>
            </a:br>
            <a:r>
              <a:rPr lang="en-US" sz="3200" dirty="0"/>
              <a:t>Why are Price coefficients changing?</a:t>
            </a:r>
          </a:p>
        </p:txBody>
      </p:sp>
      <p:graphicFrame>
        <p:nvGraphicFramePr>
          <p:cNvPr id="5" name="Content Placeholder 3"/>
          <p:cNvGraphicFramePr>
            <a:graphicFrameLocks noGrp="1"/>
          </p:cNvGraphicFramePr>
          <p:nvPr>
            <p:ph idx="1"/>
            <p:extLst>
              <p:ext uri="{D42A27DB-BD31-4B8C-83A1-F6EECF244321}">
                <p14:modId xmlns:p14="http://schemas.microsoft.com/office/powerpoint/2010/main" val="1329642385"/>
              </p:ext>
            </p:extLst>
          </p:nvPr>
        </p:nvGraphicFramePr>
        <p:xfrm>
          <a:off x="457200" y="1371600"/>
          <a:ext cx="8001000" cy="3901440"/>
        </p:xfrm>
        <a:graphic>
          <a:graphicData uri="http://schemas.openxmlformats.org/drawingml/2006/table">
            <a:tbl>
              <a:tblPr firstRow="1" bandRow="1">
                <a:tableStyleId>{5940675A-B579-460E-94D1-54222C63F5DA}</a:tableStyleId>
              </a:tblPr>
              <a:tblGrid>
                <a:gridCol w="1942536">
                  <a:extLst>
                    <a:ext uri="{9D8B030D-6E8A-4147-A177-3AD203B41FA5}">
                      <a16:colId xmlns:a16="http://schemas.microsoft.com/office/drawing/2014/main" val="20000"/>
                    </a:ext>
                  </a:extLst>
                </a:gridCol>
                <a:gridCol w="924619">
                  <a:extLst>
                    <a:ext uri="{9D8B030D-6E8A-4147-A177-3AD203B41FA5}">
                      <a16:colId xmlns:a16="http://schemas.microsoft.com/office/drawing/2014/main" val="20006"/>
                    </a:ext>
                  </a:extLst>
                </a:gridCol>
                <a:gridCol w="924619">
                  <a:extLst>
                    <a:ext uri="{9D8B030D-6E8A-4147-A177-3AD203B41FA5}">
                      <a16:colId xmlns:a16="http://schemas.microsoft.com/office/drawing/2014/main" val="20001"/>
                    </a:ext>
                  </a:extLst>
                </a:gridCol>
                <a:gridCol w="948541">
                  <a:extLst>
                    <a:ext uri="{9D8B030D-6E8A-4147-A177-3AD203B41FA5}">
                      <a16:colId xmlns:a16="http://schemas.microsoft.com/office/drawing/2014/main" val="20002"/>
                    </a:ext>
                  </a:extLst>
                </a:gridCol>
                <a:gridCol w="1318149">
                  <a:extLst>
                    <a:ext uri="{9D8B030D-6E8A-4147-A177-3AD203B41FA5}">
                      <a16:colId xmlns:a16="http://schemas.microsoft.com/office/drawing/2014/main" val="20003"/>
                    </a:ext>
                  </a:extLst>
                </a:gridCol>
                <a:gridCol w="1088491">
                  <a:extLst>
                    <a:ext uri="{9D8B030D-6E8A-4147-A177-3AD203B41FA5}">
                      <a16:colId xmlns:a16="http://schemas.microsoft.com/office/drawing/2014/main" val="20004"/>
                    </a:ext>
                  </a:extLst>
                </a:gridCol>
                <a:gridCol w="854045">
                  <a:extLst>
                    <a:ext uri="{9D8B030D-6E8A-4147-A177-3AD203B41FA5}">
                      <a16:colId xmlns:a16="http://schemas.microsoft.com/office/drawing/2014/main" val="20005"/>
                    </a:ext>
                  </a:extLst>
                </a:gridCol>
              </a:tblGrid>
              <a:tr h="383540">
                <a:tc>
                  <a:txBody>
                    <a:bodyPr/>
                    <a:lstStyle/>
                    <a:p>
                      <a:pPr algn="ctr"/>
                      <a:endParaRPr lang="en-US" sz="2000" b="1" dirty="0"/>
                    </a:p>
                  </a:txBody>
                  <a:tcPr/>
                </a:tc>
                <a:tc>
                  <a:txBody>
                    <a:bodyPr/>
                    <a:lstStyle/>
                    <a:p>
                      <a:pPr algn="ctr"/>
                      <a:endParaRPr lang="en-US" sz="2000" b="1" dirty="0"/>
                    </a:p>
                  </a:txBody>
                  <a:tcPr/>
                </a:tc>
                <a:tc>
                  <a:txBody>
                    <a:bodyPr/>
                    <a:lstStyle/>
                    <a:p>
                      <a:pPr algn="ctr"/>
                      <a:endParaRPr lang="en-US" sz="2000" b="1" dirty="0"/>
                    </a:p>
                  </a:txBody>
                  <a:tcPr>
                    <a:solidFill>
                      <a:srgbClr val="FFFF00"/>
                    </a:solidFill>
                  </a:tcPr>
                </a:tc>
                <a:tc gridSpan="4">
                  <a:txBody>
                    <a:bodyPr/>
                    <a:lstStyle/>
                    <a:p>
                      <a:pPr algn="ctr"/>
                      <a:r>
                        <a:rPr lang="en-US" sz="2000" b="1" dirty="0"/>
                        <a:t>Advertising</a:t>
                      </a:r>
                    </a:p>
                  </a:txBody>
                  <a:tcPr/>
                </a:tc>
                <a:tc hMerge="1">
                  <a:txBody>
                    <a:bodyPr/>
                    <a:lstStyle/>
                    <a:p>
                      <a:pPr algn="ctr"/>
                      <a:endParaRPr lang="en-US" sz="2000" b="1" dirty="0"/>
                    </a:p>
                  </a:txBody>
                  <a:tcPr/>
                </a:tc>
                <a:tc hMerge="1">
                  <a:txBody>
                    <a:bodyPr/>
                    <a:lstStyle/>
                    <a:p>
                      <a:pPr algn="ctr"/>
                      <a:endParaRPr lang="en-US" sz="2000" b="1" dirty="0"/>
                    </a:p>
                  </a:txBody>
                  <a:tcPr/>
                </a:tc>
                <a:tc hMerge="1">
                  <a:txBody>
                    <a:bodyPr/>
                    <a:lstStyle/>
                    <a:p>
                      <a:pPr algn="ctr"/>
                      <a:endParaRPr lang="en-US" sz="2000" b="1" dirty="0"/>
                    </a:p>
                  </a:txBody>
                  <a:tcPr/>
                </a:tc>
                <a:extLst>
                  <a:ext uri="{0D108BD9-81ED-4DB2-BD59-A6C34878D82A}">
                    <a16:rowId xmlns:a16="http://schemas.microsoft.com/office/drawing/2014/main" val="10000"/>
                  </a:ext>
                </a:extLst>
              </a:tr>
              <a:tr h="383540">
                <a:tc>
                  <a:txBody>
                    <a:bodyPr/>
                    <a:lstStyle/>
                    <a:p>
                      <a:pPr algn="ctr"/>
                      <a:r>
                        <a:rPr lang="en-US" sz="2000" b="1" dirty="0"/>
                        <a:t>Regression </a:t>
                      </a:r>
                    </a:p>
                    <a:p>
                      <a:pPr algn="ctr"/>
                      <a:r>
                        <a:rPr lang="en-US" sz="2000" b="1" dirty="0"/>
                        <a:t>Characteristic</a:t>
                      </a:r>
                    </a:p>
                  </a:txBody>
                  <a:tcPr/>
                </a:tc>
                <a:tc>
                  <a:txBody>
                    <a:bodyPr/>
                    <a:lstStyle/>
                    <a:p>
                      <a:pPr algn="ctr"/>
                      <a:r>
                        <a:rPr lang="en-US" sz="2000" b="1" dirty="0"/>
                        <a:t>Lag Sales</a:t>
                      </a:r>
                    </a:p>
                  </a:txBody>
                  <a:tcPr/>
                </a:tc>
                <a:tc>
                  <a:txBody>
                    <a:bodyPr/>
                    <a:lstStyle/>
                    <a:p>
                      <a:pPr algn="ctr"/>
                      <a:r>
                        <a:rPr lang="en-US" sz="2000" b="1" dirty="0"/>
                        <a:t>Price</a:t>
                      </a:r>
                    </a:p>
                  </a:txBody>
                  <a:tcPr>
                    <a:solidFill>
                      <a:srgbClr val="FFFF00"/>
                    </a:solidFill>
                  </a:tcPr>
                </a:tc>
                <a:tc>
                  <a:txBody>
                    <a:bodyPr/>
                    <a:lstStyle/>
                    <a:p>
                      <a:pPr algn="ctr"/>
                      <a:r>
                        <a:rPr lang="en-US" sz="2000" b="1" dirty="0"/>
                        <a:t>Print </a:t>
                      </a:r>
                    </a:p>
                  </a:txBody>
                  <a:tcPr/>
                </a:tc>
                <a:tc>
                  <a:txBody>
                    <a:bodyPr/>
                    <a:lstStyle/>
                    <a:p>
                      <a:pPr algn="ctr"/>
                      <a:r>
                        <a:rPr lang="en-US" sz="2000" b="1" dirty="0"/>
                        <a:t>Broadcast</a:t>
                      </a:r>
                    </a:p>
                  </a:txBody>
                  <a:tcPr/>
                </a:tc>
                <a:tc>
                  <a:txBody>
                    <a:bodyPr/>
                    <a:lstStyle/>
                    <a:p>
                      <a:pPr algn="ctr"/>
                      <a:r>
                        <a:rPr lang="en-US" sz="2000" b="1" dirty="0"/>
                        <a:t>Outdoor</a:t>
                      </a:r>
                    </a:p>
                  </a:txBody>
                  <a:tcPr/>
                </a:tc>
                <a:tc>
                  <a:txBody>
                    <a:bodyPr/>
                    <a:lstStyle/>
                    <a:p>
                      <a:pPr algn="ctr"/>
                      <a:r>
                        <a:rPr lang="en-US" sz="2000" b="1" dirty="0"/>
                        <a:t>Adj. R2</a:t>
                      </a:r>
                    </a:p>
                  </a:txBody>
                  <a:tcPr/>
                </a:tc>
                <a:extLst>
                  <a:ext uri="{0D108BD9-81ED-4DB2-BD59-A6C34878D82A}">
                    <a16:rowId xmlns:a16="http://schemas.microsoft.com/office/drawing/2014/main" val="10001"/>
                  </a:ext>
                </a:extLst>
              </a:tr>
              <a:tr h="383540">
                <a:tc>
                  <a:txBody>
                    <a:bodyPr/>
                    <a:lstStyle/>
                    <a:p>
                      <a:r>
                        <a:rPr lang="en-US" sz="2000" dirty="0"/>
                        <a:t>Only Marketing Mix</a:t>
                      </a:r>
                    </a:p>
                  </a:txBody>
                  <a:tcPr/>
                </a:tc>
                <a:tc>
                  <a:txBody>
                    <a:bodyPr/>
                    <a:lstStyle/>
                    <a:p>
                      <a:pPr algn="ctr"/>
                      <a:r>
                        <a:rPr lang="en-US" sz="2000" dirty="0"/>
                        <a:t>--</a:t>
                      </a:r>
                    </a:p>
                  </a:txBody>
                  <a:tcPr/>
                </a:tc>
                <a:tc>
                  <a:txBody>
                    <a:bodyPr/>
                    <a:lstStyle/>
                    <a:p>
                      <a:pPr algn="r"/>
                      <a:r>
                        <a:rPr lang="en-US" sz="2000" dirty="0"/>
                        <a:t>-0.002</a:t>
                      </a:r>
                    </a:p>
                  </a:txBody>
                  <a:tcPr>
                    <a:solidFill>
                      <a:srgbClr val="FFFF00"/>
                    </a:solidFill>
                  </a:tcPr>
                </a:tc>
                <a:tc>
                  <a:txBody>
                    <a:bodyPr/>
                    <a:lstStyle/>
                    <a:p>
                      <a:pPr algn="r"/>
                      <a:r>
                        <a:rPr lang="en-US" sz="2000" b="1" dirty="0"/>
                        <a:t>0.019</a:t>
                      </a:r>
                    </a:p>
                  </a:txBody>
                  <a:tcPr/>
                </a:tc>
                <a:tc>
                  <a:txBody>
                    <a:bodyPr/>
                    <a:lstStyle/>
                    <a:p>
                      <a:pPr algn="r"/>
                      <a:r>
                        <a:rPr lang="en-US" sz="2000" dirty="0"/>
                        <a:t>-0.005</a:t>
                      </a:r>
                    </a:p>
                  </a:txBody>
                  <a:tcPr/>
                </a:tc>
                <a:tc>
                  <a:txBody>
                    <a:bodyPr/>
                    <a:lstStyle/>
                    <a:p>
                      <a:pPr algn="r"/>
                      <a:r>
                        <a:rPr lang="en-US" sz="2000" b="1" dirty="0"/>
                        <a:t>-0.013</a:t>
                      </a:r>
                    </a:p>
                  </a:txBody>
                  <a:tcPr/>
                </a:tc>
                <a:tc>
                  <a:txBody>
                    <a:bodyPr/>
                    <a:lstStyle/>
                    <a:p>
                      <a:pPr algn="r"/>
                      <a:r>
                        <a:rPr lang="en-US" sz="2000" dirty="0"/>
                        <a:t>0.10</a:t>
                      </a:r>
                    </a:p>
                  </a:txBody>
                  <a:tcPr/>
                </a:tc>
                <a:extLst>
                  <a:ext uri="{0D108BD9-81ED-4DB2-BD59-A6C34878D82A}">
                    <a16:rowId xmlns:a16="http://schemas.microsoft.com/office/drawing/2014/main" val="10003"/>
                  </a:ext>
                </a:extLst>
              </a:tr>
              <a:tr h="383540">
                <a:tc>
                  <a:txBody>
                    <a:bodyPr/>
                    <a:lstStyle/>
                    <a:p>
                      <a:r>
                        <a:rPr lang="en-US" sz="2000" dirty="0"/>
                        <a:t>Add</a:t>
                      </a:r>
                      <a:r>
                        <a:rPr lang="en-US" sz="2000" baseline="0" dirty="0"/>
                        <a:t> Brand Tier</a:t>
                      </a:r>
                      <a:endParaRPr lang="en-US" sz="2000" dirty="0"/>
                    </a:p>
                  </a:txBody>
                  <a:tcPr/>
                </a:tc>
                <a:tc>
                  <a:txBody>
                    <a:bodyPr/>
                    <a:lstStyle/>
                    <a:p>
                      <a:pPr algn="ctr"/>
                      <a:r>
                        <a:rPr lang="en-US" sz="2000" b="1" dirty="0"/>
                        <a:t>--</a:t>
                      </a:r>
                    </a:p>
                  </a:txBody>
                  <a:tcPr/>
                </a:tc>
                <a:tc>
                  <a:txBody>
                    <a:bodyPr/>
                    <a:lstStyle/>
                    <a:p>
                      <a:pPr algn="r"/>
                      <a:r>
                        <a:rPr lang="en-US" sz="2000" b="1" dirty="0"/>
                        <a:t>-0.04</a:t>
                      </a:r>
                    </a:p>
                  </a:txBody>
                  <a:tcPr>
                    <a:solidFill>
                      <a:srgbClr val="FFFF00"/>
                    </a:solidFill>
                  </a:tcPr>
                </a:tc>
                <a:tc>
                  <a:txBody>
                    <a:bodyPr/>
                    <a:lstStyle/>
                    <a:p>
                      <a:pPr algn="r"/>
                      <a:r>
                        <a:rPr lang="en-US" sz="2000" b="1" dirty="0"/>
                        <a:t>0.011</a:t>
                      </a:r>
                    </a:p>
                  </a:txBody>
                  <a:tcPr/>
                </a:tc>
                <a:tc>
                  <a:txBody>
                    <a:bodyPr/>
                    <a:lstStyle/>
                    <a:p>
                      <a:pPr algn="r"/>
                      <a:r>
                        <a:rPr lang="en-US" sz="2000" dirty="0"/>
                        <a:t>-0.006</a:t>
                      </a:r>
                    </a:p>
                  </a:txBody>
                  <a:tcPr/>
                </a:tc>
                <a:tc>
                  <a:txBody>
                    <a:bodyPr/>
                    <a:lstStyle/>
                    <a:p>
                      <a:pPr algn="r"/>
                      <a:r>
                        <a:rPr lang="en-US" sz="2000" b="1" dirty="0"/>
                        <a:t>-0.014</a:t>
                      </a:r>
                    </a:p>
                  </a:txBody>
                  <a:tcPr/>
                </a:tc>
                <a:tc>
                  <a:txBody>
                    <a:bodyPr/>
                    <a:lstStyle/>
                    <a:p>
                      <a:pPr algn="r"/>
                      <a:r>
                        <a:rPr lang="en-US" sz="2000" dirty="0"/>
                        <a:t>0.11</a:t>
                      </a:r>
                    </a:p>
                  </a:txBody>
                  <a:tcPr/>
                </a:tc>
                <a:extLst>
                  <a:ext uri="{0D108BD9-81ED-4DB2-BD59-A6C34878D82A}">
                    <a16:rowId xmlns:a16="http://schemas.microsoft.com/office/drawing/2014/main" val="10004"/>
                  </a:ext>
                </a:extLst>
              </a:tr>
              <a:tr h="383540">
                <a:tc>
                  <a:txBody>
                    <a:bodyPr/>
                    <a:lstStyle/>
                    <a:p>
                      <a:r>
                        <a:rPr lang="en-US" sz="2000" dirty="0"/>
                        <a:t>Add Competition and lag market share</a:t>
                      </a:r>
                    </a:p>
                  </a:txBody>
                  <a:tcPr/>
                </a:tc>
                <a:tc>
                  <a:txBody>
                    <a:bodyPr/>
                    <a:lstStyle/>
                    <a:p>
                      <a:pPr algn="ctr"/>
                      <a:r>
                        <a:rPr lang="en-US" sz="2000" b="1" dirty="0"/>
                        <a:t>--</a:t>
                      </a:r>
                    </a:p>
                  </a:txBody>
                  <a:tcPr/>
                </a:tc>
                <a:tc>
                  <a:txBody>
                    <a:bodyPr/>
                    <a:lstStyle/>
                    <a:p>
                      <a:pPr algn="r"/>
                      <a:r>
                        <a:rPr lang="en-US" sz="2000" b="1" dirty="0"/>
                        <a:t>-0.064</a:t>
                      </a:r>
                    </a:p>
                  </a:txBody>
                  <a:tcPr>
                    <a:solidFill>
                      <a:srgbClr val="FFFF00"/>
                    </a:solidFill>
                  </a:tcPr>
                </a:tc>
                <a:tc>
                  <a:txBody>
                    <a:bodyPr/>
                    <a:lstStyle/>
                    <a:p>
                      <a:pPr algn="r"/>
                      <a:r>
                        <a:rPr lang="en-US" sz="2000" b="1" dirty="0"/>
                        <a:t>0.015</a:t>
                      </a:r>
                    </a:p>
                  </a:txBody>
                  <a:tcPr/>
                </a:tc>
                <a:tc>
                  <a:txBody>
                    <a:bodyPr/>
                    <a:lstStyle/>
                    <a:p>
                      <a:pPr algn="r"/>
                      <a:r>
                        <a:rPr lang="en-US" sz="2000" b="0" dirty="0"/>
                        <a:t>-0.002</a:t>
                      </a:r>
                    </a:p>
                  </a:txBody>
                  <a:tcPr/>
                </a:tc>
                <a:tc>
                  <a:txBody>
                    <a:bodyPr/>
                    <a:lstStyle/>
                    <a:p>
                      <a:pPr algn="r"/>
                      <a:r>
                        <a:rPr lang="en-US" sz="2000" b="0" dirty="0"/>
                        <a:t>-0.008</a:t>
                      </a:r>
                    </a:p>
                  </a:txBody>
                  <a:tcPr/>
                </a:tc>
                <a:tc>
                  <a:txBody>
                    <a:bodyPr/>
                    <a:lstStyle/>
                    <a:p>
                      <a:pPr algn="r"/>
                      <a:r>
                        <a:rPr lang="en-US" sz="2000" dirty="0"/>
                        <a:t>0.23</a:t>
                      </a:r>
                    </a:p>
                  </a:txBody>
                  <a:tcPr/>
                </a:tc>
                <a:extLst>
                  <a:ext uri="{0D108BD9-81ED-4DB2-BD59-A6C34878D82A}">
                    <a16:rowId xmlns:a16="http://schemas.microsoft.com/office/drawing/2014/main" val="10005"/>
                  </a:ext>
                </a:extLst>
              </a:tr>
              <a:tr h="383540">
                <a:tc>
                  <a:txBody>
                    <a:bodyPr/>
                    <a:lstStyle/>
                    <a:p>
                      <a:r>
                        <a:rPr lang="en-US" sz="2000" dirty="0"/>
                        <a:t>Add New</a:t>
                      </a:r>
                      <a:r>
                        <a:rPr lang="en-US" sz="2000" baseline="0" dirty="0"/>
                        <a:t> Product Intro</a:t>
                      </a:r>
                      <a:endParaRPr lang="en-US" sz="2000" dirty="0"/>
                    </a:p>
                  </a:txBody>
                  <a:tcPr/>
                </a:tc>
                <a:tc>
                  <a:txBody>
                    <a:bodyPr/>
                    <a:lstStyle/>
                    <a:p>
                      <a:pPr algn="ctr"/>
                      <a:r>
                        <a:rPr lang="en-US" sz="2000" b="1" dirty="0"/>
                        <a:t>--</a:t>
                      </a:r>
                    </a:p>
                  </a:txBody>
                  <a:tcPr/>
                </a:tc>
                <a:tc>
                  <a:txBody>
                    <a:bodyPr/>
                    <a:lstStyle/>
                    <a:p>
                      <a:pPr algn="r"/>
                      <a:r>
                        <a:rPr lang="en-US" sz="2000" b="1" dirty="0"/>
                        <a:t>-.092</a:t>
                      </a:r>
                    </a:p>
                  </a:txBody>
                  <a:tcPr>
                    <a:solidFill>
                      <a:srgbClr val="FFFF00"/>
                    </a:solidFill>
                  </a:tcPr>
                </a:tc>
                <a:tc>
                  <a:txBody>
                    <a:bodyPr/>
                    <a:lstStyle/>
                    <a:p>
                      <a:pPr algn="r"/>
                      <a:r>
                        <a:rPr lang="en-US" sz="2000" b="1" dirty="0"/>
                        <a:t>.016</a:t>
                      </a:r>
                    </a:p>
                  </a:txBody>
                  <a:tcPr/>
                </a:tc>
                <a:tc>
                  <a:txBody>
                    <a:bodyPr/>
                    <a:lstStyle/>
                    <a:p>
                      <a:pPr algn="r"/>
                      <a:r>
                        <a:rPr lang="en-US" sz="2000" b="0" dirty="0"/>
                        <a:t>.003</a:t>
                      </a:r>
                    </a:p>
                  </a:txBody>
                  <a:tcPr/>
                </a:tc>
                <a:tc>
                  <a:txBody>
                    <a:bodyPr/>
                    <a:lstStyle/>
                    <a:p>
                      <a:pPr algn="r"/>
                      <a:r>
                        <a:rPr lang="en-US" sz="2000" b="1" dirty="0"/>
                        <a:t>-.010</a:t>
                      </a:r>
                    </a:p>
                  </a:txBody>
                  <a:tcPr/>
                </a:tc>
                <a:tc>
                  <a:txBody>
                    <a:bodyPr/>
                    <a:lstStyle/>
                    <a:p>
                      <a:pPr algn="r"/>
                      <a:r>
                        <a:rPr lang="en-US" sz="2000" dirty="0"/>
                        <a:t>0.37</a:t>
                      </a:r>
                    </a:p>
                  </a:txBody>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202500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ool Mastery | Linear Regression - Alteryx Community régression ...">
            <a:extLst>
              <a:ext uri="{FF2B5EF4-FFF2-40B4-BE49-F238E27FC236}">
                <a16:creationId xmlns:a16="http://schemas.microsoft.com/office/drawing/2014/main" id="{9273AE3F-6956-4DC9-A6DD-44451FA02D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400" y="152400"/>
            <a:ext cx="6705600" cy="670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26982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1062683"/>
            <a:ext cx="9144000" cy="3331088"/>
          </a:xfrm>
          <a:prstGeom prst="rect">
            <a:avLst/>
          </a:prstGeom>
        </p:spPr>
      </p:pic>
    </p:spTree>
    <p:extLst>
      <p:ext uri="{BB962C8B-B14F-4D97-AF65-F5344CB8AC3E}">
        <p14:creationId xmlns:p14="http://schemas.microsoft.com/office/powerpoint/2010/main" val="16160510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indent="0">
              <a:buNone/>
            </a:pPr>
            <a:r>
              <a:rPr lang="en-US" dirty="0"/>
              <a:t>Survey of Adult Americans (1994)</a:t>
            </a:r>
          </a:p>
          <a:p>
            <a:endParaRPr lang="en-US" dirty="0"/>
          </a:p>
          <a:p>
            <a:r>
              <a:rPr lang="en-US" dirty="0"/>
              <a:t>Earnings - $s</a:t>
            </a:r>
          </a:p>
          <a:p>
            <a:r>
              <a:rPr lang="en-US" dirty="0"/>
              <a:t>Height – inches</a:t>
            </a:r>
          </a:p>
          <a:p>
            <a:r>
              <a:rPr lang="en-US" dirty="0"/>
              <a:t>Sex: 1 = men, 2 = female</a:t>
            </a:r>
          </a:p>
        </p:txBody>
      </p:sp>
    </p:spTree>
    <p:extLst>
      <p:ext uri="{BB962C8B-B14F-4D97-AF65-F5344CB8AC3E}">
        <p14:creationId xmlns:p14="http://schemas.microsoft.com/office/powerpoint/2010/main" val="17443641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7B2BEB8E-CDE7-40A4-9A91-E58362737D87}"/>
              </a:ext>
            </a:extLst>
          </p:cNvPr>
          <p:cNvSpPr txBox="1"/>
          <p:nvPr/>
        </p:nvSpPr>
        <p:spPr>
          <a:xfrm>
            <a:off x="3200400" y="158024"/>
            <a:ext cx="1021433" cy="461665"/>
          </a:xfrm>
          <a:prstGeom prst="rect">
            <a:avLst/>
          </a:prstGeom>
          <a:noFill/>
        </p:spPr>
        <p:txBody>
          <a:bodyPr wrap="none" rtlCol="0">
            <a:spAutoFit/>
          </a:bodyPr>
          <a:lstStyle/>
          <a:p>
            <a:r>
              <a:rPr lang="en-US" dirty="0"/>
              <a:t>Height</a:t>
            </a:r>
          </a:p>
        </p:txBody>
      </p:sp>
      <p:sp>
        <p:nvSpPr>
          <p:cNvPr id="13" name="TextBox 12">
            <a:extLst>
              <a:ext uri="{FF2B5EF4-FFF2-40B4-BE49-F238E27FC236}">
                <a16:creationId xmlns:a16="http://schemas.microsoft.com/office/drawing/2014/main" id="{50D20E3C-4FD0-4B98-91C7-AEFE38DE7D4A}"/>
              </a:ext>
            </a:extLst>
          </p:cNvPr>
          <p:cNvSpPr txBox="1"/>
          <p:nvPr/>
        </p:nvSpPr>
        <p:spPr>
          <a:xfrm>
            <a:off x="3276600" y="833735"/>
            <a:ext cx="885179" cy="461665"/>
          </a:xfrm>
          <a:prstGeom prst="rect">
            <a:avLst/>
          </a:prstGeom>
          <a:noFill/>
        </p:spPr>
        <p:txBody>
          <a:bodyPr wrap="none" rtlCol="0">
            <a:spAutoFit/>
          </a:bodyPr>
          <a:lstStyle/>
          <a:p>
            <a:r>
              <a:rPr lang="en-US" dirty="0"/>
              <a:t>5’10”</a:t>
            </a:r>
          </a:p>
        </p:txBody>
      </p:sp>
      <p:sp>
        <p:nvSpPr>
          <p:cNvPr id="15" name="TextBox 14">
            <a:extLst>
              <a:ext uri="{FF2B5EF4-FFF2-40B4-BE49-F238E27FC236}">
                <a16:creationId xmlns:a16="http://schemas.microsoft.com/office/drawing/2014/main" id="{3202B3FC-491C-49D2-8070-3A8B59C7CAB5}"/>
              </a:ext>
            </a:extLst>
          </p:cNvPr>
          <p:cNvSpPr txBox="1"/>
          <p:nvPr/>
        </p:nvSpPr>
        <p:spPr>
          <a:xfrm>
            <a:off x="3276600" y="2499340"/>
            <a:ext cx="731290" cy="461665"/>
          </a:xfrm>
          <a:prstGeom prst="rect">
            <a:avLst/>
          </a:prstGeom>
          <a:noFill/>
        </p:spPr>
        <p:txBody>
          <a:bodyPr wrap="none" rtlCol="0">
            <a:spAutoFit/>
          </a:bodyPr>
          <a:lstStyle/>
          <a:p>
            <a:r>
              <a:rPr lang="en-US" dirty="0"/>
              <a:t>5’4”</a:t>
            </a:r>
          </a:p>
        </p:txBody>
      </p:sp>
      <p:sp>
        <p:nvSpPr>
          <p:cNvPr id="17" name="TextBox 16">
            <a:extLst>
              <a:ext uri="{FF2B5EF4-FFF2-40B4-BE49-F238E27FC236}">
                <a16:creationId xmlns:a16="http://schemas.microsoft.com/office/drawing/2014/main" id="{C0D2F14A-8B77-490E-8821-878450A8D503}"/>
              </a:ext>
            </a:extLst>
          </p:cNvPr>
          <p:cNvSpPr txBox="1"/>
          <p:nvPr/>
        </p:nvSpPr>
        <p:spPr>
          <a:xfrm>
            <a:off x="3200400" y="4021292"/>
            <a:ext cx="873765" cy="461665"/>
          </a:xfrm>
          <a:prstGeom prst="rect">
            <a:avLst/>
          </a:prstGeom>
          <a:noFill/>
        </p:spPr>
        <p:txBody>
          <a:bodyPr wrap="none" rtlCol="0">
            <a:spAutoFit/>
          </a:bodyPr>
          <a:lstStyle/>
          <a:p>
            <a:r>
              <a:rPr lang="en-US" dirty="0"/>
              <a:t>5’11”</a:t>
            </a:r>
          </a:p>
        </p:txBody>
      </p:sp>
      <p:sp>
        <p:nvSpPr>
          <p:cNvPr id="19" name="TextBox 18">
            <a:extLst>
              <a:ext uri="{FF2B5EF4-FFF2-40B4-BE49-F238E27FC236}">
                <a16:creationId xmlns:a16="http://schemas.microsoft.com/office/drawing/2014/main" id="{9744CFCD-8C46-403F-892F-46C5117191B6}"/>
              </a:ext>
            </a:extLst>
          </p:cNvPr>
          <p:cNvSpPr txBox="1"/>
          <p:nvPr/>
        </p:nvSpPr>
        <p:spPr>
          <a:xfrm>
            <a:off x="3200400" y="6007478"/>
            <a:ext cx="731290" cy="461665"/>
          </a:xfrm>
          <a:prstGeom prst="rect">
            <a:avLst/>
          </a:prstGeom>
          <a:noFill/>
        </p:spPr>
        <p:txBody>
          <a:bodyPr wrap="none" rtlCol="0">
            <a:spAutoFit/>
          </a:bodyPr>
          <a:lstStyle/>
          <a:p>
            <a:r>
              <a:rPr lang="en-US" dirty="0"/>
              <a:t>5’3”</a:t>
            </a:r>
          </a:p>
        </p:txBody>
      </p:sp>
      <p:sp>
        <p:nvSpPr>
          <p:cNvPr id="21" name="TextBox 20">
            <a:extLst>
              <a:ext uri="{FF2B5EF4-FFF2-40B4-BE49-F238E27FC236}">
                <a16:creationId xmlns:a16="http://schemas.microsoft.com/office/drawing/2014/main" id="{3518572C-ED6F-4588-8D7C-6F75892BAD0D}"/>
              </a:ext>
            </a:extLst>
          </p:cNvPr>
          <p:cNvSpPr txBox="1"/>
          <p:nvPr/>
        </p:nvSpPr>
        <p:spPr>
          <a:xfrm>
            <a:off x="5354553" y="99132"/>
            <a:ext cx="1106393" cy="461665"/>
          </a:xfrm>
          <a:prstGeom prst="rect">
            <a:avLst/>
          </a:prstGeom>
          <a:noFill/>
        </p:spPr>
        <p:txBody>
          <a:bodyPr wrap="none" rtlCol="0">
            <a:spAutoFit/>
          </a:bodyPr>
          <a:lstStyle/>
          <a:p>
            <a:r>
              <a:rPr lang="en-US" dirty="0"/>
              <a:t>Income</a:t>
            </a:r>
          </a:p>
        </p:txBody>
      </p:sp>
      <p:sp>
        <p:nvSpPr>
          <p:cNvPr id="23" name="TextBox 22">
            <a:extLst>
              <a:ext uri="{FF2B5EF4-FFF2-40B4-BE49-F238E27FC236}">
                <a16:creationId xmlns:a16="http://schemas.microsoft.com/office/drawing/2014/main" id="{EE0F0D46-90F4-4A97-A9AB-4AEE5A7564C7}"/>
              </a:ext>
            </a:extLst>
          </p:cNvPr>
          <p:cNvSpPr txBox="1"/>
          <p:nvPr/>
        </p:nvSpPr>
        <p:spPr>
          <a:xfrm>
            <a:off x="5430753" y="774843"/>
            <a:ext cx="1023037" cy="461665"/>
          </a:xfrm>
          <a:prstGeom prst="rect">
            <a:avLst/>
          </a:prstGeom>
          <a:noFill/>
        </p:spPr>
        <p:txBody>
          <a:bodyPr wrap="none" rtlCol="0">
            <a:spAutoFit/>
          </a:bodyPr>
          <a:lstStyle/>
          <a:p>
            <a:r>
              <a:rPr lang="en-US" dirty="0"/>
              <a:t>$100K</a:t>
            </a:r>
          </a:p>
        </p:txBody>
      </p:sp>
      <p:sp>
        <p:nvSpPr>
          <p:cNvPr id="25" name="TextBox 24">
            <a:extLst>
              <a:ext uri="{FF2B5EF4-FFF2-40B4-BE49-F238E27FC236}">
                <a16:creationId xmlns:a16="http://schemas.microsoft.com/office/drawing/2014/main" id="{69DF4CA5-C64E-47CA-A12F-F01EC0E53F00}"/>
              </a:ext>
            </a:extLst>
          </p:cNvPr>
          <p:cNvSpPr txBox="1"/>
          <p:nvPr/>
        </p:nvSpPr>
        <p:spPr>
          <a:xfrm>
            <a:off x="5430753" y="2440448"/>
            <a:ext cx="869149" cy="461665"/>
          </a:xfrm>
          <a:prstGeom prst="rect">
            <a:avLst/>
          </a:prstGeom>
          <a:noFill/>
        </p:spPr>
        <p:txBody>
          <a:bodyPr wrap="none" rtlCol="0">
            <a:spAutoFit/>
          </a:bodyPr>
          <a:lstStyle/>
          <a:p>
            <a:r>
              <a:rPr lang="en-US" dirty="0"/>
              <a:t>$80K</a:t>
            </a:r>
          </a:p>
        </p:txBody>
      </p:sp>
      <p:sp>
        <p:nvSpPr>
          <p:cNvPr id="27" name="TextBox 26">
            <a:extLst>
              <a:ext uri="{FF2B5EF4-FFF2-40B4-BE49-F238E27FC236}">
                <a16:creationId xmlns:a16="http://schemas.microsoft.com/office/drawing/2014/main" id="{A5F8B71C-0BE0-4BAA-8AD2-01684D6D2D1E}"/>
              </a:ext>
            </a:extLst>
          </p:cNvPr>
          <p:cNvSpPr txBox="1"/>
          <p:nvPr/>
        </p:nvSpPr>
        <p:spPr>
          <a:xfrm>
            <a:off x="5354553" y="3962400"/>
            <a:ext cx="1023037" cy="461665"/>
          </a:xfrm>
          <a:prstGeom prst="rect">
            <a:avLst/>
          </a:prstGeom>
          <a:noFill/>
        </p:spPr>
        <p:txBody>
          <a:bodyPr wrap="none" rtlCol="0">
            <a:spAutoFit/>
          </a:bodyPr>
          <a:lstStyle/>
          <a:p>
            <a:r>
              <a:rPr lang="en-US" dirty="0"/>
              <a:t>$120K</a:t>
            </a:r>
          </a:p>
        </p:txBody>
      </p:sp>
      <p:sp>
        <p:nvSpPr>
          <p:cNvPr id="29" name="TextBox 28">
            <a:extLst>
              <a:ext uri="{FF2B5EF4-FFF2-40B4-BE49-F238E27FC236}">
                <a16:creationId xmlns:a16="http://schemas.microsoft.com/office/drawing/2014/main" id="{D2869A7C-4FE0-4487-BF68-F3DE547B8B8C}"/>
              </a:ext>
            </a:extLst>
          </p:cNvPr>
          <p:cNvSpPr txBox="1"/>
          <p:nvPr/>
        </p:nvSpPr>
        <p:spPr>
          <a:xfrm>
            <a:off x="5354553" y="5948586"/>
            <a:ext cx="869149" cy="461665"/>
          </a:xfrm>
          <a:prstGeom prst="rect">
            <a:avLst/>
          </a:prstGeom>
          <a:noFill/>
        </p:spPr>
        <p:txBody>
          <a:bodyPr wrap="none" rtlCol="0">
            <a:spAutoFit/>
          </a:bodyPr>
          <a:lstStyle/>
          <a:p>
            <a:r>
              <a:rPr lang="en-US" dirty="0"/>
              <a:t>$75K</a:t>
            </a:r>
          </a:p>
        </p:txBody>
      </p:sp>
      <p:sp>
        <p:nvSpPr>
          <p:cNvPr id="30" name="Speech Bubble: Oval 29">
            <a:extLst>
              <a:ext uri="{FF2B5EF4-FFF2-40B4-BE49-F238E27FC236}">
                <a16:creationId xmlns:a16="http://schemas.microsoft.com/office/drawing/2014/main" id="{C079AC84-4EFC-4B93-99AB-00214292896F}"/>
              </a:ext>
            </a:extLst>
          </p:cNvPr>
          <p:cNvSpPr/>
          <p:nvPr/>
        </p:nvSpPr>
        <p:spPr>
          <a:xfrm>
            <a:off x="6096000" y="1083310"/>
            <a:ext cx="2697059" cy="1682913"/>
          </a:xfrm>
          <a:prstGeom prst="wedgeEllipse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Does height cause income?</a:t>
            </a:r>
          </a:p>
        </p:txBody>
      </p:sp>
    </p:spTree>
    <p:extLst>
      <p:ext uri="{BB962C8B-B14F-4D97-AF65-F5344CB8AC3E}">
        <p14:creationId xmlns:p14="http://schemas.microsoft.com/office/powerpoint/2010/main" val="16683263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picture containing toy&#10;&#10;Description automatically generated">
            <a:extLst>
              <a:ext uri="{FF2B5EF4-FFF2-40B4-BE49-F238E27FC236}">
                <a16:creationId xmlns:a16="http://schemas.microsoft.com/office/drawing/2014/main" id="{4C3C88EE-5275-4AB6-9549-B6E798AD7030}"/>
              </a:ext>
            </a:extLst>
          </p:cNvPr>
          <p:cNvPicPr>
            <a:picLocks noGrp="1" noChangeAspect="1"/>
          </p:cNvPicPr>
          <p:nvPr>
            <p:ph idx="1"/>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762000" y="304800"/>
            <a:ext cx="1295351" cy="1981200"/>
          </a:xfrm>
        </p:spPr>
      </p:pic>
      <p:pic>
        <p:nvPicPr>
          <p:cNvPr id="7" name="Picture 6" descr="A picture containing drawing, light&#10;&#10;Description automatically generated">
            <a:extLst>
              <a:ext uri="{FF2B5EF4-FFF2-40B4-BE49-F238E27FC236}">
                <a16:creationId xmlns:a16="http://schemas.microsoft.com/office/drawing/2014/main" id="{F7FE89B1-8F9D-4784-BA74-776A9201AF52}"/>
              </a:ext>
            </a:extLst>
          </p:cNvPr>
          <p:cNvPicPr>
            <a:picLocks noChangeAspect="1"/>
          </p:cNvPicPr>
          <p:nvPr/>
        </p:nvPicPr>
        <p:blipFill>
          <a:blip r:embed="rId4" cstate="print">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914400" y="2286000"/>
            <a:ext cx="939799" cy="1143000"/>
          </a:xfrm>
          <a:prstGeom prst="rect">
            <a:avLst/>
          </a:prstGeom>
        </p:spPr>
      </p:pic>
      <p:pic>
        <p:nvPicPr>
          <p:cNvPr id="8" name="Content Placeholder 3" descr="A picture containing toy&#10;&#10;Description automatically generated">
            <a:extLst>
              <a:ext uri="{FF2B5EF4-FFF2-40B4-BE49-F238E27FC236}">
                <a16:creationId xmlns:a16="http://schemas.microsoft.com/office/drawing/2014/main" id="{4D3D16D1-FE81-42F4-A4A4-9AB895BB6901}"/>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838200" y="3492357"/>
            <a:ext cx="1295351" cy="1981200"/>
          </a:xfrm>
          <a:prstGeom prst="rect">
            <a:avLst/>
          </a:prstGeom>
        </p:spPr>
      </p:pic>
      <p:pic>
        <p:nvPicPr>
          <p:cNvPr id="10" name="Picture 9" descr="A picture containing drawing, light&#10;&#10;Description automatically generated">
            <a:extLst>
              <a:ext uri="{FF2B5EF4-FFF2-40B4-BE49-F238E27FC236}">
                <a16:creationId xmlns:a16="http://schemas.microsoft.com/office/drawing/2014/main" id="{9F3021EB-434B-4380-B90B-924CACAA5FDC}"/>
              </a:ext>
            </a:extLst>
          </p:cNvPr>
          <p:cNvPicPr>
            <a:picLocks noChangeAspect="1"/>
          </p:cNvPicPr>
          <p:nvPr/>
        </p:nvPicPr>
        <p:blipFill>
          <a:blip r:embed="rId4" cstate="print">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945626" y="5562600"/>
            <a:ext cx="939799" cy="1143000"/>
          </a:xfrm>
          <a:prstGeom prst="rect">
            <a:avLst/>
          </a:prstGeom>
        </p:spPr>
      </p:pic>
      <p:sp>
        <p:nvSpPr>
          <p:cNvPr id="11" name="TextBox 10">
            <a:extLst>
              <a:ext uri="{FF2B5EF4-FFF2-40B4-BE49-F238E27FC236}">
                <a16:creationId xmlns:a16="http://schemas.microsoft.com/office/drawing/2014/main" id="{7B2BEB8E-CDE7-40A4-9A91-E58362737D87}"/>
              </a:ext>
            </a:extLst>
          </p:cNvPr>
          <p:cNvSpPr txBox="1"/>
          <p:nvPr/>
        </p:nvSpPr>
        <p:spPr>
          <a:xfrm>
            <a:off x="3200400" y="158024"/>
            <a:ext cx="1021433" cy="461665"/>
          </a:xfrm>
          <a:prstGeom prst="rect">
            <a:avLst/>
          </a:prstGeom>
          <a:noFill/>
        </p:spPr>
        <p:txBody>
          <a:bodyPr wrap="none" rtlCol="0">
            <a:spAutoFit/>
          </a:bodyPr>
          <a:lstStyle/>
          <a:p>
            <a:r>
              <a:rPr lang="en-US" dirty="0"/>
              <a:t>Height</a:t>
            </a:r>
          </a:p>
        </p:txBody>
      </p:sp>
      <p:sp>
        <p:nvSpPr>
          <p:cNvPr id="13" name="TextBox 12">
            <a:extLst>
              <a:ext uri="{FF2B5EF4-FFF2-40B4-BE49-F238E27FC236}">
                <a16:creationId xmlns:a16="http://schemas.microsoft.com/office/drawing/2014/main" id="{50D20E3C-4FD0-4B98-91C7-AEFE38DE7D4A}"/>
              </a:ext>
            </a:extLst>
          </p:cNvPr>
          <p:cNvSpPr txBox="1"/>
          <p:nvPr/>
        </p:nvSpPr>
        <p:spPr>
          <a:xfrm>
            <a:off x="3276600" y="833735"/>
            <a:ext cx="885179" cy="461665"/>
          </a:xfrm>
          <a:prstGeom prst="rect">
            <a:avLst/>
          </a:prstGeom>
          <a:noFill/>
        </p:spPr>
        <p:txBody>
          <a:bodyPr wrap="none" rtlCol="0">
            <a:spAutoFit/>
          </a:bodyPr>
          <a:lstStyle/>
          <a:p>
            <a:r>
              <a:rPr lang="en-US" dirty="0"/>
              <a:t>5’10”</a:t>
            </a:r>
          </a:p>
        </p:txBody>
      </p:sp>
      <p:sp>
        <p:nvSpPr>
          <p:cNvPr id="15" name="TextBox 14">
            <a:extLst>
              <a:ext uri="{FF2B5EF4-FFF2-40B4-BE49-F238E27FC236}">
                <a16:creationId xmlns:a16="http://schemas.microsoft.com/office/drawing/2014/main" id="{3202B3FC-491C-49D2-8070-3A8B59C7CAB5}"/>
              </a:ext>
            </a:extLst>
          </p:cNvPr>
          <p:cNvSpPr txBox="1"/>
          <p:nvPr/>
        </p:nvSpPr>
        <p:spPr>
          <a:xfrm>
            <a:off x="3276600" y="2499340"/>
            <a:ext cx="731290" cy="461665"/>
          </a:xfrm>
          <a:prstGeom prst="rect">
            <a:avLst/>
          </a:prstGeom>
          <a:noFill/>
        </p:spPr>
        <p:txBody>
          <a:bodyPr wrap="none" rtlCol="0">
            <a:spAutoFit/>
          </a:bodyPr>
          <a:lstStyle/>
          <a:p>
            <a:r>
              <a:rPr lang="en-US" dirty="0"/>
              <a:t>5’4”</a:t>
            </a:r>
          </a:p>
        </p:txBody>
      </p:sp>
      <p:sp>
        <p:nvSpPr>
          <p:cNvPr id="17" name="TextBox 16">
            <a:extLst>
              <a:ext uri="{FF2B5EF4-FFF2-40B4-BE49-F238E27FC236}">
                <a16:creationId xmlns:a16="http://schemas.microsoft.com/office/drawing/2014/main" id="{C0D2F14A-8B77-490E-8821-878450A8D503}"/>
              </a:ext>
            </a:extLst>
          </p:cNvPr>
          <p:cNvSpPr txBox="1"/>
          <p:nvPr/>
        </p:nvSpPr>
        <p:spPr>
          <a:xfrm>
            <a:off x="3200400" y="4021292"/>
            <a:ext cx="873765" cy="461665"/>
          </a:xfrm>
          <a:prstGeom prst="rect">
            <a:avLst/>
          </a:prstGeom>
          <a:noFill/>
        </p:spPr>
        <p:txBody>
          <a:bodyPr wrap="none" rtlCol="0">
            <a:spAutoFit/>
          </a:bodyPr>
          <a:lstStyle/>
          <a:p>
            <a:r>
              <a:rPr lang="en-US" dirty="0"/>
              <a:t>5’11”</a:t>
            </a:r>
          </a:p>
        </p:txBody>
      </p:sp>
      <p:sp>
        <p:nvSpPr>
          <p:cNvPr id="19" name="TextBox 18">
            <a:extLst>
              <a:ext uri="{FF2B5EF4-FFF2-40B4-BE49-F238E27FC236}">
                <a16:creationId xmlns:a16="http://schemas.microsoft.com/office/drawing/2014/main" id="{9744CFCD-8C46-403F-892F-46C5117191B6}"/>
              </a:ext>
            </a:extLst>
          </p:cNvPr>
          <p:cNvSpPr txBox="1"/>
          <p:nvPr/>
        </p:nvSpPr>
        <p:spPr>
          <a:xfrm>
            <a:off x="3200400" y="6007478"/>
            <a:ext cx="731290" cy="461665"/>
          </a:xfrm>
          <a:prstGeom prst="rect">
            <a:avLst/>
          </a:prstGeom>
          <a:noFill/>
        </p:spPr>
        <p:txBody>
          <a:bodyPr wrap="none" rtlCol="0">
            <a:spAutoFit/>
          </a:bodyPr>
          <a:lstStyle/>
          <a:p>
            <a:r>
              <a:rPr lang="en-US" dirty="0"/>
              <a:t>5’3”</a:t>
            </a:r>
          </a:p>
        </p:txBody>
      </p:sp>
      <p:sp>
        <p:nvSpPr>
          <p:cNvPr id="21" name="TextBox 20">
            <a:extLst>
              <a:ext uri="{FF2B5EF4-FFF2-40B4-BE49-F238E27FC236}">
                <a16:creationId xmlns:a16="http://schemas.microsoft.com/office/drawing/2014/main" id="{3518572C-ED6F-4588-8D7C-6F75892BAD0D}"/>
              </a:ext>
            </a:extLst>
          </p:cNvPr>
          <p:cNvSpPr txBox="1"/>
          <p:nvPr/>
        </p:nvSpPr>
        <p:spPr>
          <a:xfrm>
            <a:off x="5354553" y="99132"/>
            <a:ext cx="1106393" cy="461665"/>
          </a:xfrm>
          <a:prstGeom prst="rect">
            <a:avLst/>
          </a:prstGeom>
          <a:noFill/>
        </p:spPr>
        <p:txBody>
          <a:bodyPr wrap="none" rtlCol="0">
            <a:spAutoFit/>
          </a:bodyPr>
          <a:lstStyle/>
          <a:p>
            <a:r>
              <a:rPr lang="en-US" dirty="0"/>
              <a:t>Income</a:t>
            </a:r>
          </a:p>
        </p:txBody>
      </p:sp>
      <p:sp>
        <p:nvSpPr>
          <p:cNvPr id="23" name="TextBox 22">
            <a:extLst>
              <a:ext uri="{FF2B5EF4-FFF2-40B4-BE49-F238E27FC236}">
                <a16:creationId xmlns:a16="http://schemas.microsoft.com/office/drawing/2014/main" id="{EE0F0D46-90F4-4A97-A9AB-4AEE5A7564C7}"/>
              </a:ext>
            </a:extLst>
          </p:cNvPr>
          <p:cNvSpPr txBox="1"/>
          <p:nvPr/>
        </p:nvSpPr>
        <p:spPr>
          <a:xfrm>
            <a:off x="5430753" y="774843"/>
            <a:ext cx="1023037" cy="461665"/>
          </a:xfrm>
          <a:prstGeom prst="rect">
            <a:avLst/>
          </a:prstGeom>
          <a:noFill/>
        </p:spPr>
        <p:txBody>
          <a:bodyPr wrap="none" rtlCol="0">
            <a:spAutoFit/>
          </a:bodyPr>
          <a:lstStyle/>
          <a:p>
            <a:r>
              <a:rPr lang="en-US" dirty="0"/>
              <a:t>$100K</a:t>
            </a:r>
          </a:p>
        </p:txBody>
      </p:sp>
      <p:sp>
        <p:nvSpPr>
          <p:cNvPr id="25" name="TextBox 24">
            <a:extLst>
              <a:ext uri="{FF2B5EF4-FFF2-40B4-BE49-F238E27FC236}">
                <a16:creationId xmlns:a16="http://schemas.microsoft.com/office/drawing/2014/main" id="{69DF4CA5-C64E-47CA-A12F-F01EC0E53F00}"/>
              </a:ext>
            </a:extLst>
          </p:cNvPr>
          <p:cNvSpPr txBox="1"/>
          <p:nvPr/>
        </p:nvSpPr>
        <p:spPr>
          <a:xfrm>
            <a:off x="5430753" y="2440448"/>
            <a:ext cx="869149" cy="461665"/>
          </a:xfrm>
          <a:prstGeom prst="rect">
            <a:avLst/>
          </a:prstGeom>
          <a:noFill/>
        </p:spPr>
        <p:txBody>
          <a:bodyPr wrap="none" rtlCol="0">
            <a:spAutoFit/>
          </a:bodyPr>
          <a:lstStyle/>
          <a:p>
            <a:r>
              <a:rPr lang="en-US" dirty="0"/>
              <a:t>$80K</a:t>
            </a:r>
          </a:p>
        </p:txBody>
      </p:sp>
      <p:sp>
        <p:nvSpPr>
          <p:cNvPr id="27" name="TextBox 26">
            <a:extLst>
              <a:ext uri="{FF2B5EF4-FFF2-40B4-BE49-F238E27FC236}">
                <a16:creationId xmlns:a16="http://schemas.microsoft.com/office/drawing/2014/main" id="{A5F8B71C-0BE0-4BAA-8AD2-01684D6D2D1E}"/>
              </a:ext>
            </a:extLst>
          </p:cNvPr>
          <p:cNvSpPr txBox="1"/>
          <p:nvPr/>
        </p:nvSpPr>
        <p:spPr>
          <a:xfrm>
            <a:off x="5354553" y="3962400"/>
            <a:ext cx="1023037" cy="461665"/>
          </a:xfrm>
          <a:prstGeom prst="rect">
            <a:avLst/>
          </a:prstGeom>
          <a:noFill/>
        </p:spPr>
        <p:txBody>
          <a:bodyPr wrap="none" rtlCol="0">
            <a:spAutoFit/>
          </a:bodyPr>
          <a:lstStyle/>
          <a:p>
            <a:r>
              <a:rPr lang="en-US" dirty="0"/>
              <a:t>$120K</a:t>
            </a:r>
          </a:p>
        </p:txBody>
      </p:sp>
      <p:sp>
        <p:nvSpPr>
          <p:cNvPr id="29" name="TextBox 28">
            <a:extLst>
              <a:ext uri="{FF2B5EF4-FFF2-40B4-BE49-F238E27FC236}">
                <a16:creationId xmlns:a16="http://schemas.microsoft.com/office/drawing/2014/main" id="{D2869A7C-4FE0-4487-BF68-F3DE547B8B8C}"/>
              </a:ext>
            </a:extLst>
          </p:cNvPr>
          <p:cNvSpPr txBox="1"/>
          <p:nvPr/>
        </p:nvSpPr>
        <p:spPr>
          <a:xfrm>
            <a:off x="5354553" y="5948586"/>
            <a:ext cx="869149" cy="461665"/>
          </a:xfrm>
          <a:prstGeom prst="rect">
            <a:avLst/>
          </a:prstGeom>
          <a:noFill/>
        </p:spPr>
        <p:txBody>
          <a:bodyPr wrap="none" rtlCol="0">
            <a:spAutoFit/>
          </a:bodyPr>
          <a:lstStyle/>
          <a:p>
            <a:r>
              <a:rPr lang="en-US" dirty="0"/>
              <a:t>$75K</a:t>
            </a:r>
          </a:p>
        </p:txBody>
      </p:sp>
      <p:sp>
        <p:nvSpPr>
          <p:cNvPr id="30" name="Speech Bubble: Oval 29">
            <a:extLst>
              <a:ext uri="{FF2B5EF4-FFF2-40B4-BE49-F238E27FC236}">
                <a16:creationId xmlns:a16="http://schemas.microsoft.com/office/drawing/2014/main" id="{C079AC84-4EFC-4B93-99AB-00214292896F}"/>
              </a:ext>
            </a:extLst>
          </p:cNvPr>
          <p:cNvSpPr/>
          <p:nvPr/>
        </p:nvSpPr>
        <p:spPr>
          <a:xfrm>
            <a:off x="6096000" y="1083310"/>
            <a:ext cx="2697059" cy="1682913"/>
          </a:xfrm>
          <a:prstGeom prst="wedgeEllipse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Does height cause income?</a:t>
            </a:r>
          </a:p>
        </p:txBody>
      </p:sp>
    </p:spTree>
    <p:extLst>
      <p:ext uri="{BB962C8B-B14F-4D97-AF65-F5344CB8AC3E}">
        <p14:creationId xmlns:p14="http://schemas.microsoft.com/office/powerpoint/2010/main" val="25815862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picture containing toy&#10;&#10;Description automatically generated">
            <a:extLst>
              <a:ext uri="{FF2B5EF4-FFF2-40B4-BE49-F238E27FC236}">
                <a16:creationId xmlns:a16="http://schemas.microsoft.com/office/drawing/2014/main" id="{4C3C88EE-5275-4AB6-9549-B6E798AD7030}"/>
              </a:ext>
            </a:extLst>
          </p:cNvPr>
          <p:cNvPicPr>
            <a:picLocks noGrp="1" noChangeAspect="1"/>
          </p:cNvPicPr>
          <p:nvPr>
            <p:ph idx="1"/>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762000" y="304800"/>
            <a:ext cx="1295351" cy="1981200"/>
          </a:xfrm>
        </p:spPr>
      </p:pic>
      <p:pic>
        <p:nvPicPr>
          <p:cNvPr id="7" name="Picture 6" descr="A picture containing drawing, light&#10;&#10;Description automatically generated">
            <a:extLst>
              <a:ext uri="{FF2B5EF4-FFF2-40B4-BE49-F238E27FC236}">
                <a16:creationId xmlns:a16="http://schemas.microsoft.com/office/drawing/2014/main" id="{F7FE89B1-8F9D-4784-BA74-776A9201AF52}"/>
              </a:ext>
            </a:extLst>
          </p:cNvPr>
          <p:cNvPicPr>
            <a:picLocks noChangeAspect="1"/>
          </p:cNvPicPr>
          <p:nvPr/>
        </p:nvPicPr>
        <p:blipFill>
          <a:blip r:embed="rId4" cstate="print">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945626" y="4327821"/>
            <a:ext cx="939799" cy="1143000"/>
          </a:xfrm>
          <a:prstGeom prst="rect">
            <a:avLst/>
          </a:prstGeom>
        </p:spPr>
      </p:pic>
      <p:pic>
        <p:nvPicPr>
          <p:cNvPr id="8" name="Content Placeholder 3" descr="A picture containing toy&#10;&#10;Description automatically generated">
            <a:extLst>
              <a:ext uri="{FF2B5EF4-FFF2-40B4-BE49-F238E27FC236}">
                <a16:creationId xmlns:a16="http://schemas.microsoft.com/office/drawing/2014/main" id="{4D3D16D1-FE81-42F4-A4A4-9AB895BB6901}"/>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924750" y="2249704"/>
            <a:ext cx="1295351" cy="1981200"/>
          </a:xfrm>
          <a:prstGeom prst="rect">
            <a:avLst/>
          </a:prstGeom>
        </p:spPr>
      </p:pic>
      <p:pic>
        <p:nvPicPr>
          <p:cNvPr id="10" name="Picture 9" descr="A picture containing drawing, light&#10;&#10;Description automatically generated">
            <a:extLst>
              <a:ext uri="{FF2B5EF4-FFF2-40B4-BE49-F238E27FC236}">
                <a16:creationId xmlns:a16="http://schemas.microsoft.com/office/drawing/2014/main" id="{9F3021EB-434B-4380-B90B-924CACAA5FDC}"/>
              </a:ext>
            </a:extLst>
          </p:cNvPr>
          <p:cNvPicPr>
            <a:picLocks noChangeAspect="1"/>
          </p:cNvPicPr>
          <p:nvPr/>
        </p:nvPicPr>
        <p:blipFill>
          <a:blip r:embed="rId4" cstate="print">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945626" y="5562600"/>
            <a:ext cx="939799" cy="1143000"/>
          </a:xfrm>
          <a:prstGeom prst="rect">
            <a:avLst/>
          </a:prstGeom>
        </p:spPr>
      </p:pic>
      <p:sp>
        <p:nvSpPr>
          <p:cNvPr id="11" name="TextBox 10">
            <a:extLst>
              <a:ext uri="{FF2B5EF4-FFF2-40B4-BE49-F238E27FC236}">
                <a16:creationId xmlns:a16="http://schemas.microsoft.com/office/drawing/2014/main" id="{7B2BEB8E-CDE7-40A4-9A91-E58362737D87}"/>
              </a:ext>
            </a:extLst>
          </p:cNvPr>
          <p:cNvSpPr txBox="1"/>
          <p:nvPr/>
        </p:nvSpPr>
        <p:spPr>
          <a:xfrm>
            <a:off x="2501850" y="92283"/>
            <a:ext cx="1021433" cy="461665"/>
          </a:xfrm>
          <a:prstGeom prst="rect">
            <a:avLst/>
          </a:prstGeom>
          <a:noFill/>
        </p:spPr>
        <p:txBody>
          <a:bodyPr wrap="none" rtlCol="0">
            <a:spAutoFit/>
          </a:bodyPr>
          <a:lstStyle/>
          <a:p>
            <a:r>
              <a:rPr lang="en-US" dirty="0"/>
              <a:t>Height</a:t>
            </a:r>
          </a:p>
        </p:txBody>
      </p:sp>
      <p:sp>
        <p:nvSpPr>
          <p:cNvPr id="13" name="TextBox 12">
            <a:extLst>
              <a:ext uri="{FF2B5EF4-FFF2-40B4-BE49-F238E27FC236}">
                <a16:creationId xmlns:a16="http://schemas.microsoft.com/office/drawing/2014/main" id="{50D20E3C-4FD0-4B98-91C7-AEFE38DE7D4A}"/>
              </a:ext>
            </a:extLst>
          </p:cNvPr>
          <p:cNvSpPr txBox="1"/>
          <p:nvPr/>
        </p:nvSpPr>
        <p:spPr>
          <a:xfrm>
            <a:off x="2484158" y="786217"/>
            <a:ext cx="885179" cy="461665"/>
          </a:xfrm>
          <a:prstGeom prst="rect">
            <a:avLst/>
          </a:prstGeom>
          <a:noFill/>
        </p:spPr>
        <p:txBody>
          <a:bodyPr wrap="none" rtlCol="0">
            <a:spAutoFit/>
          </a:bodyPr>
          <a:lstStyle/>
          <a:p>
            <a:r>
              <a:rPr lang="en-US" dirty="0"/>
              <a:t>5’10”</a:t>
            </a:r>
          </a:p>
        </p:txBody>
      </p:sp>
      <p:sp>
        <p:nvSpPr>
          <p:cNvPr id="15" name="TextBox 14">
            <a:extLst>
              <a:ext uri="{FF2B5EF4-FFF2-40B4-BE49-F238E27FC236}">
                <a16:creationId xmlns:a16="http://schemas.microsoft.com/office/drawing/2014/main" id="{3202B3FC-491C-49D2-8070-3A8B59C7CAB5}"/>
              </a:ext>
            </a:extLst>
          </p:cNvPr>
          <p:cNvSpPr txBox="1"/>
          <p:nvPr/>
        </p:nvSpPr>
        <p:spPr>
          <a:xfrm>
            <a:off x="2553029" y="4524482"/>
            <a:ext cx="731290" cy="461665"/>
          </a:xfrm>
          <a:prstGeom prst="rect">
            <a:avLst/>
          </a:prstGeom>
          <a:noFill/>
        </p:spPr>
        <p:txBody>
          <a:bodyPr wrap="none" rtlCol="0">
            <a:spAutoFit/>
          </a:bodyPr>
          <a:lstStyle/>
          <a:p>
            <a:r>
              <a:rPr lang="en-US" dirty="0"/>
              <a:t>5’4”</a:t>
            </a:r>
          </a:p>
        </p:txBody>
      </p:sp>
      <p:sp>
        <p:nvSpPr>
          <p:cNvPr id="17" name="TextBox 16">
            <a:extLst>
              <a:ext uri="{FF2B5EF4-FFF2-40B4-BE49-F238E27FC236}">
                <a16:creationId xmlns:a16="http://schemas.microsoft.com/office/drawing/2014/main" id="{C0D2F14A-8B77-490E-8821-878450A8D503}"/>
              </a:ext>
            </a:extLst>
          </p:cNvPr>
          <p:cNvSpPr txBox="1"/>
          <p:nvPr/>
        </p:nvSpPr>
        <p:spPr>
          <a:xfrm>
            <a:off x="2501850" y="2655349"/>
            <a:ext cx="873765" cy="461665"/>
          </a:xfrm>
          <a:prstGeom prst="rect">
            <a:avLst/>
          </a:prstGeom>
          <a:noFill/>
        </p:spPr>
        <p:txBody>
          <a:bodyPr wrap="none" rtlCol="0">
            <a:spAutoFit/>
          </a:bodyPr>
          <a:lstStyle/>
          <a:p>
            <a:r>
              <a:rPr lang="en-US" dirty="0"/>
              <a:t>5’11”</a:t>
            </a:r>
          </a:p>
        </p:txBody>
      </p:sp>
      <p:sp>
        <p:nvSpPr>
          <p:cNvPr id="19" name="TextBox 18">
            <a:extLst>
              <a:ext uri="{FF2B5EF4-FFF2-40B4-BE49-F238E27FC236}">
                <a16:creationId xmlns:a16="http://schemas.microsoft.com/office/drawing/2014/main" id="{9744CFCD-8C46-403F-892F-46C5117191B6}"/>
              </a:ext>
            </a:extLst>
          </p:cNvPr>
          <p:cNvSpPr txBox="1"/>
          <p:nvPr/>
        </p:nvSpPr>
        <p:spPr>
          <a:xfrm>
            <a:off x="2407958" y="5959960"/>
            <a:ext cx="731290" cy="461665"/>
          </a:xfrm>
          <a:prstGeom prst="rect">
            <a:avLst/>
          </a:prstGeom>
          <a:noFill/>
        </p:spPr>
        <p:txBody>
          <a:bodyPr wrap="none" rtlCol="0">
            <a:spAutoFit/>
          </a:bodyPr>
          <a:lstStyle/>
          <a:p>
            <a:r>
              <a:rPr lang="en-US" dirty="0"/>
              <a:t>5’3”</a:t>
            </a:r>
          </a:p>
        </p:txBody>
      </p:sp>
      <p:sp>
        <p:nvSpPr>
          <p:cNvPr id="21" name="TextBox 20">
            <a:extLst>
              <a:ext uri="{FF2B5EF4-FFF2-40B4-BE49-F238E27FC236}">
                <a16:creationId xmlns:a16="http://schemas.microsoft.com/office/drawing/2014/main" id="{3518572C-ED6F-4588-8D7C-6F75892BAD0D}"/>
              </a:ext>
            </a:extLst>
          </p:cNvPr>
          <p:cNvSpPr txBox="1"/>
          <p:nvPr/>
        </p:nvSpPr>
        <p:spPr>
          <a:xfrm>
            <a:off x="5354553" y="99132"/>
            <a:ext cx="1106393" cy="461665"/>
          </a:xfrm>
          <a:prstGeom prst="rect">
            <a:avLst/>
          </a:prstGeom>
          <a:noFill/>
        </p:spPr>
        <p:txBody>
          <a:bodyPr wrap="none" rtlCol="0">
            <a:spAutoFit/>
          </a:bodyPr>
          <a:lstStyle/>
          <a:p>
            <a:r>
              <a:rPr lang="en-US" dirty="0"/>
              <a:t>Income</a:t>
            </a:r>
          </a:p>
        </p:txBody>
      </p:sp>
      <p:sp>
        <p:nvSpPr>
          <p:cNvPr id="23" name="TextBox 22">
            <a:extLst>
              <a:ext uri="{FF2B5EF4-FFF2-40B4-BE49-F238E27FC236}">
                <a16:creationId xmlns:a16="http://schemas.microsoft.com/office/drawing/2014/main" id="{EE0F0D46-90F4-4A97-A9AB-4AEE5A7564C7}"/>
              </a:ext>
            </a:extLst>
          </p:cNvPr>
          <p:cNvSpPr txBox="1"/>
          <p:nvPr/>
        </p:nvSpPr>
        <p:spPr>
          <a:xfrm>
            <a:off x="5430753" y="774843"/>
            <a:ext cx="1023037" cy="461665"/>
          </a:xfrm>
          <a:prstGeom prst="rect">
            <a:avLst/>
          </a:prstGeom>
          <a:noFill/>
        </p:spPr>
        <p:txBody>
          <a:bodyPr wrap="none" rtlCol="0">
            <a:spAutoFit/>
          </a:bodyPr>
          <a:lstStyle/>
          <a:p>
            <a:r>
              <a:rPr lang="en-US" dirty="0"/>
              <a:t>$100K</a:t>
            </a:r>
          </a:p>
        </p:txBody>
      </p:sp>
      <p:sp>
        <p:nvSpPr>
          <p:cNvPr id="25" name="TextBox 24">
            <a:extLst>
              <a:ext uri="{FF2B5EF4-FFF2-40B4-BE49-F238E27FC236}">
                <a16:creationId xmlns:a16="http://schemas.microsoft.com/office/drawing/2014/main" id="{69DF4CA5-C64E-47CA-A12F-F01EC0E53F00}"/>
              </a:ext>
            </a:extLst>
          </p:cNvPr>
          <p:cNvSpPr txBox="1"/>
          <p:nvPr/>
        </p:nvSpPr>
        <p:spPr>
          <a:xfrm>
            <a:off x="5287802" y="4574174"/>
            <a:ext cx="869149" cy="461665"/>
          </a:xfrm>
          <a:prstGeom prst="rect">
            <a:avLst/>
          </a:prstGeom>
          <a:noFill/>
        </p:spPr>
        <p:txBody>
          <a:bodyPr wrap="none" rtlCol="0">
            <a:spAutoFit/>
          </a:bodyPr>
          <a:lstStyle/>
          <a:p>
            <a:r>
              <a:rPr lang="en-US" dirty="0"/>
              <a:t>$80K</a:t>
            </a:r>
          </a:p>
        </p:txBody>
      </p:sp>
      <p:sp>
        <p:nvSpPr>
          <p:cNvPr id="27" name="TextBox 26">
            <a:extLst>
              <a:ext uri="{FF2B5EF4-FFF2-40B4-BE49-F238E27FC236}">
                <a16:creationId xmlns:a16="http://schemas.microsoft.com/office/drawing/2014/main" id="{A5F8B71C-0BE0-4BAA-8AD2-01684D6D2D1E}"/>
              </a:ext>
            </a:extLst>
          </p:cNvPr>
          <p:cNvSpPr txBox="1"/>
          <p:nvPr/>
        </p:nvSpPr>
        <p:spPr>
          <a:xfrm>
            <a:off x="5308459" y="2674508"/>
            <a:ext cx="1023037" cy="461665"/>
          </a:xfrm>
          <a:prstGeom prst="rect">
            <a:avLst/>
          </a:prstGeom>
          <a:noFill/>
        </p:spPr>
        <p:txBody>
          <a:bodyPr wrap="none" rtlCol="0">
            <a:spAutoFit/>
          </a:bodyPr>
          <a:lstStyle/>
          <a:p>
            <a:r>
              <a:rPr lang="en-US" dirty="0"/>
              <a:t>$120K</a:t>
            </a:r>
          </a:p>
        </p:txBody>
      </p:sp>
      <p:sp>
        <p:nvSpPr>
          <p:cNvPr id="29" name="TextBox 28">
            <a:extLst>
              <a:ext uri="{FF2B5EF4-FFF2-40B4-BE49-F238E27FC236}">
                <a16:creationId xmlns:a16="http://schemas.microsoft.com/office/drawing/2014/main" id="{D2869A7C-4FE0-4487-BF68-F3DE547B8B8C}"/>
              </a:ext>
            </a:extLst>
          </p:cNvPr>
          <p:cNvSpPr txBox="1"/>
          <p:nvPr/>
        </p:nvSpPr>
        <p:spPr>
          <a:xfrm>
            <a:off x="5354553" y="5948586"/>
            <a:ext cx="869149" cy="461665"/>
          </a:xfrm>
          <a:prstGeom prst="rect">
            <a:avLst/>
          </a:prstGeom>
          <a:noFill/>
        </p:spPr>
        <p:txBody>
          <a:bodyPr wrap="none" rtlCol="0">
            <a:spAutoFit/>
          </a:bodyPr>
          <a:lstStyle/>
          <a:p>
            <a:r>
              <a:rPr lang="en-US" dirty="0"/>
              <a:t>$75K</a:t>
            </a:r>
          </a:p>
        </p:txBody>
      </p:sp>
      <p:sp>
        <p:nvSpPr>
          <p:cNvPr id="30" name="Speech Bubble: Oval 29">
            <a:extLst>
              <a:ext uri="{FF2B5EF4-FFF2-40B4-BE49-F238E27FC236}">
                <a16:creationId xmlns:a16="http://schemas.microsoft.com/office/drawing/2014/main" id="{C079AC84-4EFC-4B93-99AB-00214292896F}"/>
              </a:ext>
            </a:extLst>
          </p:cNvPr>
          <p:cNvSpPr/>
          <p:nvPr/>
        </p:nvSpPr>
        <p:spPr>
          <a:xfrm>
            <a:off x="6096000" y="1083310"/>
            <a:ext cx="2697059" cy="1682913"/>
          </a:xfrm>
          <a:prstGeom prst="wedgeEllipse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Does gender or height cause income?</a:t>
            </a:r>
          </a:p>
        </p:txBody>
      </p:sp>
      <p:sp>
        <p:nvSpPr>
          <p:cNvPr id="2" name="TextBox 1">
            <a:extLst>
              <a:ext uri="{FF2B5EF4-FFF2-40B4-BE49-F238E27FC236}">
                <a16:creationId xmlns:a16="http://schemas.microsoft.com/office/drawing/2014/main" id="{AC64232E-4226-47C3-B2AF-262F0D61CE37}"/>
              </a:ext>
            </a:extLst>
          </p:cNvPr>
          <p:cNvSpPr txBox="1"/>
          <p:nvPr/>
        </p:nvSpPr>
        <p:spPr>
          <a:xfrm>
            <a:off x="3950834" y="93381"/>
            <a:ext cx="1090363" cy="461665"/>
          </a:xfrm>
          <a:prstGeom prst="rect">
            <a:avLst/>
          </a:prstGeom>
          <a:noFill/>
        </p:spPr>
        <p:txBody>
          <a:bodyPr wrap="none" rtlCol="0">
            <a:spAutoFit/>
          </a:bodyPr>
          <a:lstStyle/>
          <a:p>
            <a:r>
              <a:rPr lang="en-US" dirty="0"/>
              <a:t>Gender</a:t>
            </a:r>
          </a:p>
        </p:txBody>
      </p:sp>
      <p:sp>
        <p:nvSpPr>
          <p:cNvPr id="3" name="TextBox 2">
            <a:extLst>
              <a:ext uri="{FF2B5EF4-FFF2-40B4-BE49-F238E27FC236}">
                <a16:creationId xmlns:a16="http://schemas.microsoft.com/office/drawing/2014/main" id="{5EDD2AB5-E963-47AF-9FEB-6CE20E4A2B76}"/>
              </a:ext>
            </a:extLst>
          </p:cNvPr>
          <p:cNvSpPr txBox="1"/>
          <p:nvPr/>
        </p:nvSpPr>
        <p:spPr>
          <a:xfrm>
            <a:off x="3933142" y="823275"/>
            <a:ext cx="816249" cy="461665"/>
          </a:xfrm>
          <a:prstGeom prst="rect">
            <a:avLst/>
          </a:prstGeom>
          <a:noFill/>
        </p:spPr>
        <p:txBody>
          <a:bodyPr wrap="none" rtlCol="0">
            <a:spAutoFit/>
          </a:bodyPr>
          <a:lstStyle/>
          <a:p>
            <a:r>
              <a:rPr lang="en-US" dirty="0"/>
              <a:t>Male</a:t>
            </a:r>
          </a:p>
        </p:txBody>
      </p:sp>
      <p:sp>
        <p:nvSpPr>
          <p:cNvPr id="5" name="TextBox 4">
            <a:extLst>
              <a:ext uri="{FF2B5EF4-FFF2-40B4-BE49-F238E27FC236}">
                <a16:creationId xmlns:a16="http://schemas.microsoft.com/office/drawing/2014/main" id="{10D9501D-3ED5-40DB-B9A2-DC64FCBA5663}"/>
              </a:ext>
            </a:extLst>
          </p:cNvPr>
          <p:cNvSpPr txBox="1"/>
          <p:nvPr/>
        </p:nvSpPr>
        <p:spPr>
          <a:xfrm>
            <a:off x="3933142" y="4524481"/>
            <a:ext cx="1088760" cy="461665"/>
          </a:xfrm>
          <a:prstGeom prst="rect">
            <a:avLst/>
          </a:prstGeom>
          <a:noFill/>
        </p:spPr>
        <p:txBody>
          <a:bodyPr wrap="none" rtlCol="0">
            <a:spAutoFit/>
          </a:bodyPr>
          <a:lstStyle/>
          <a:p>
            <a:r>
              <a:rPr lang="en-US" dirty="0"/>
              <a:t>Female</a:t>
            </a:r>
          </a:p>
        </p:txBody>
      </p:sp>
      <p:sp>
        <p:nvSpPr>
          <p:cNvPr id="6" name="TextBox 5">
            <a:extLst>
              <a:ext uri="{FF2B5EF4-FFF2-40B4-BE49-F238E27FC236}">
                <a16:creationId xmlns:a16="http://schemas.microsoft.com/office/drawing/2014/main" id="{E4E35D8F-DD61-4202-AD44-AEFE446A87CF}"/>
              </a:ext>
            </a:extLst>
          </p:cNvPr>
          <p:cNvSpPr txBox="1"/>
          <p:nvPr/>
        </p:nvSpPr>
        <p:spPr>
          <a:xfrm>
            <a:off x="3950834" y="2656447"/>
            <a:ext cx="816249" cy="461665"/>
          </a:xfrm>
          <a:prstGeom prst="rect">
            <a:avLst/>
          </a:prstGeom>
          <a:noFill/>
        </p:spPr>
        <p:txBody>
          <a:bodyPr wrap="none" rtlCol="0">
            <a:spAutoFit/>
          </a:bodyPr>
          <a:lstStyle/>
          <a:p>
            <a:r>
              <a:rPr lang="en-US" dirty="0"/>
              <a:t>Male</a:t>
            </a:r>
          </a:p>
        </p:txBody>
      </p:sp>
      <p:sp>
        <p:nvSpPr>
          <p:cNvPr id="9" name="TextBox 8">
            <a:extLst>
              <a:ext uri="{FF2B5EF4-FFF2-40B4-BE49-F238E27FC236}">
                <a16:creationId xmlns:a16="http://schemas.microsoft.com/office/drawing/2014/main" id="{8DBD60E9-40DF-47F0-A304-5C8F1209793E}"/>
              </a:ext>
            </a:extLst>
          </p:cNvPr>
          <p:cNvSpPr txBox="1"/>
          <p:nvPr/>
        </p:nvSpPr>
        <p:spPr>
          <a:xfrm>
            <a:off x="3856942" y="5961058"/>
            <a:ext cx="1088760" cy="461665"/>
          </a:xfrm>
          <a:prstGeom prst="rect">
            <a:avLst/>
          </a:prstGeom>
          <a:noFill/>
        </p:spPr>
        <p:txBody>
          <a:bodyPr wrap="none" rtlCol="0">
            <a:spAutoFit/>
          </a:bodyPr>
          <a:lstStyle/>
          <a:p>
            <a:r>
              <a:rPr lang="en-US" dirty="0"/>
              <a:t>Female</a:t>
            </a:r>
          </a:p>
        </p:txBody>
      </p:sp>
      <p:cxnSp>
        <p:nvCxnSpPr>
          <p:cNvPr id="14" name="Straight Connector 13">
            <a:extLst>
              <a:ext uri="{FF2B5EF4-FFF2-40B4-BE49-F238E27FC236}">
                <a16:creationId xmlns:a16="http://schemas.microsoft.com/office/drawing/2014/main" id="{73671658-D1F2-42CA-8D7D-8B666A4EC782}"/>
              </a:ext>
            </a:extLst>
          </p:cNvPr>
          <p:cNvCxnSpPr/>
          <p:nvPr/>
        </p:nvCxnSpPr>
        <p:spPr>
          <a:xfrm flipV="1">
            <a:off x="533400" y="4191000"/>
            <a:ext cx="6858000" cy="39904"/>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28403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1131095"/>
            <a:ext cx="3888758" cy="916695"/>
          </a:xfrm>
        </p:spPr>
        <p:txBody>
          <a:bodyPr>
            <a:normAutofit/>
          </a:bodyPr>
          <a:lstStyle/>
          <a:p>
            <a:r>
              <a:rPr lang="en-US" sz="2700" dirty="0"/>
              <a:t>Earnings = f(height)</a:t>
            </a:r>
          </a:p>
        </p:txBody>
      </p:sp>
      <p:graphicFrame>
        <p:nvGraphicFramePr>
          <p:cNvPr id="4" name="Content Placeholder 3"/>
          <p:cNvGraphicFramePr>
            <a:graphicFrameLocks noGrp="1"/>
          </p:cNvGraphicFramePr>
          <p:nvPr>
            <p:ph idx="1"/>
          </p:nvPr>
        </p:nvGraphicFramePr>
        <p:xfrm>
          <a:off x="457200" y="2226469"/>
          <a:ext cx="2857500" cy="1028700"/>
        </p:xfrm>
        <a:graphic>
          <a:graphicData uri="http://schemas.openxmlformats.org/drawingml/2006/table">
            <a:tbl>
              <a:tblPr firstRow="1" bandRow="1">
                <a:tableStyleId>{5C22544A-7EE6-4342-B048-85BDC9FD1C3A}</a:tableStyleId>
              </a:tblPr>
              <a:tblGrid>
                <a:gridCol w="2053928">
                  <a:extLst>
                    <a:ext uri="{9D8B030D-6E8A-4147-A177-3AD203B41FA5}">
                      <a16:colId xmlns:a16="http://schemas.microsoft.com/office/drawing/2014/main" val="20000"/>
                    </a:ext>
                  </a:extLst>
                </a:gridCol>
                <a:gridCol w="803572">
                  <a:extLst>
                    <a:ext uri="{9D8B030D-6E8A-4147-A177-3AD203B41FA5}">
                      <a16:colId xmlns:a16="http://schemas.microsoft.com/office/drawing/2014/main" val="20001"/>
                    </a:ext>
                  </a:extLst>
                </a:gridCol>
              </a:tblGrid>
              <a:tr h="342900">
                <a:tc gridSpan="2">
                  <a:txBody>
                    <a:bodyPr/>
                    <a:lstStyle/>
                    <a:p>
                      <a:pPr algn="ctr"/>
                      <a:r>
                        <a:rPr lang="en-US" sz="1800" dirty="0"/>
                        <a:t>Regression Statistics</a:t>
                      </a:r>
                    </a:p>
                  </a:txBody>
                  <a:tcPr marL="68580" marR="68580" marT="34290" marB="34290"/>
                </a:tc>
                <a:tc hMerge="1">
                  <a:txBody>
                    <a:bodyPr/>
                    <a:lstStyle/>
                    <a:p>
                      <a:endParaRPr lang="en-US" dirty="0"/>
                    </a:p>
                  </a:txBody>
                  <a:tcPr/>
                </a:tc>
                <a:extLst>
                  <a:ext uri="{0D108BD9-81ED-4DB2-BD59-A6C34878D82A}">
                    <a16:rowId xmlns:a16="http://schemas.microsoft.com/office/drawing/2014/main" val="10000"/>
                  </a:ext>
                </a:extLst>
              </a:tr>
              <a:tr h="342900">
                <a:tc>
                  <a:txBody>
                    <a:bodyPr/>
                    <a:lstStyle/>
                    <a:p>
                      <a:r>
                        <a:rPr lang="en-US" sz="1800" dirty="0"/>
                        <a:t>Multiple R</a:t>
                      </a:r>
                    </a:p>
                  </a:txBody>
                  <a:tcPr marL="68580" marR="68580" marT="34290" marB="34290"/>
                </a:tc>
                <a:tc>
                  <a:txBody>
                    <a:bodyPr/>
                    <a:lstStyle/>
                    <a:p>
                      <a:pPr algn="r"/>
                      <a:r>
                        <a:rPr lang="en-US" sz="1800" dirty="0"/>
                        <a:t>0.09</a:t>
                      </a:r>
                    </a:p>
                  </a:txBody>
                  <a:tcPr marL="68580" marR="68580" marT="34290" marB="34290"/>
                </a:tc>
                <a:extLst>
                  <a:ext uri="{0D108BD9-81ED-4DB2-BD59-A6C34878D82A}">
                    <a16:rowId xmlns:a16="http://schemas.microsoft.com/office/drawing/2014/main" val="10001"/>
                  </a:ext>
                </a:extLst>
              </a:tr>
              <a:tr h="342900">
                <a:tc>
                  <a:txBody>
                    <a:bodyPr/>
                    <a:lstStyle/>
                    <a:p>
                      <a:r>
                        <a:rPr lang="en-US" sz="1800" dirty="0"/>
                        <a:t>Observations</a:t>
                      </a:r>
                    </a:p>
                  </a:txBody>
                  <a:tcPr marL="68580" marR="68580" marT="34290" marB="34290"/>
                </a:tc>
                <a:tc>
                  <a:txBody>
                    <a:bodyPr/>
                    <a:lstStyle/>
                    <a:p>
                      <a:pPr algn="r"/>
                      <a:r>
                        <a:rPr lang="en-US" sz="1800" dirty="0"/>
                        <a:t>1192</a:t>
                      </a:r>
                    </a:p>
                  </a:txBody>
                  <a:tcPr marL="68580" marR="68580" marT="34290" marB="34290"/>
                </a:tc>
                <a:extLst>
                  <a:ext uri="{0D108BD9-81ED-4DB2-BD59-A6C34878D82A}">
                    <a16:rowId xmlns:a16="http://schemas.microsoft.com/office/drawing/2014/main" val="10002"/>
                  </a:ext>
                </a:extLst>
              </a:tr>
            </a:tbl>
          </a:graphicData>
        </a:graphic>
      </p:graphicFrame>
      <p:graphicFrame>
        <p:nvGraphicFramePr>
          <p:cNvPr id="6" name="Table 5"/>
          <p:cNvGraphicFramePr>
            <a:graphicFrameLocks noGrp="1"/>
          </p:cNvGraphicFramePr>
          <p:nvPr/>
        </p:nvGraphicFramePr>
        <p:xfrm>
          <a:off x="457200" y="3989286"/>
          <a:ext cx="3373437" cy="1120140"/>
        </p:xfrm>
        <a:graphic>
          <a:graphicData uri="http://schemas.openxmlformats.org/drawingml/2006/table">
            <a:tbl>
              <a:tblPr firstRow="1" bandRow="1">
                <a:tableStyleId>{5C22544A-7EE6-4342-B048-85BDC9FD1C3A}</a:tableStyleId>
              </a:tblPr>
              <a:tblGrid>
                <a:gridCol w="991955">
                  <a:extLst>
                    <a:ext uri="{9D8B030D-6E8A-4147-A177-3AD203B41FA5}">
                      <a16:colId xmlns:a16="http://schemas.microsoft.com/office/drawing/2014/main" val="20000"/>
                    </a:ext>
                  </a:extLst>
                </a:gridCol>
                <a:gridCol w="1404869">
                  <a:extLst>
                    <a:ext uri="{9D8B030D-6E8A-4147-A177-3AD203B41FA5}">
                      <a16:colId xmlns:a16="http://schemas.microsoft.com/office/drawing/2014/main" val="20001"/>
                    </a:ext>
                  </a:extLst>
                </a:gridCol>
                <a:gridCol w="976613">
                  <a:extLst>
                    <a:ext uri="{9D8B030D-6E8A-4147-A177-3AD203B41FA5}">
                      <a16:colId xmlns:a16="http://schemas.microsoft.com/office/drawing/2014/main" val="20002"/>
                    </a:ext>
                  </a:extLst>
                </a:gridCol>
              </a:tblGrid>
              <a:tr h="342900">
                <a:tc>
                  <a:txBody>
                    <a:bodyPr/>
                    <a:lstStyle/>
                    <a:p>
                      <a:pPr algn="ctr"/>
                      <a:endParaRPr lang="en-US" sz="1800" dirty="0"/>
                    </a:p>
                  </a:txBody>
                  <a:tcPr marL="68580" marR="68580" marT="34290" marB="34290"/>
                </a:tc>
                <a:tc>
                  <a:txBody>
                    <a:bodyPr/>
                    <a:lstStyle/>
                    <a:p>
                      <a:pPr algn="ctr"/>
                      <a:r>
                        <a:rPr lang="en-US" sz="1800" dirty="0"/>
                        <a:t>Coefficients</a:t>
                      </a:r>
                    </a:p>
                  </a:txBody>
                  <a:tcPr marL="68580" marR="68580" marT="34290" marB="34290" anchor="b"/>
                </a:tc>
                <a:tc>
                  <a:txBody>
                    <a:bodyPr/>
                    <a:lstStyle/>
                    <a:p>
                      <a:pPr algn="ctr"/>
                      <a:r>
                        <a:rPr lang="en-US" sz="1800" dirty="0"/>
                        <a:t>P-value</a:t>
                      </a:r>
                    </a:p>
                  </a:txBody>
                  <a:tcPr marL="68580" marR="68580" marT="34290" marB="34290" anchor="b"/>
                </a:tc>
                <a:extLst>
                  <a:ext uri="{0D108BD9-81ED-4DB2-BD59-A6C34878D82A}">
                    <a16:rowId xmlns:a16="http://schemas.microsoft.com/office/drawing/2014/main" val="10000"/>
                  </a:ext>
                </a:extLst>
              </a:tr>
              <a:tr h="388620">
                <a:tc>
                  <a:txBody>
                    <a:bodyPr/>
                    <a:lstStyle/>
                    <a:p>
                      <a:r>
                        <a:rPr lang="en-US" sz="1800" dirty="0"/>
                        <a:t>Intercept</a:t>
                      </a:r>
                    </a:p>
                  </a:txBody>
                  <a:tcPr marL="68580" marR="68580" marT="34290" marB="34290"/>
                </a:tc>
                <a:tc>
                  <a:txBody>
                    <a:bodyPr/>
                    <a:lstStyle/>
                    <a:p>
                      <a:pPr algn="ctr"/>
                      <a:r>
                        <a:rPr lang="en-US" sz="2100" dirty="0"/>
                        <a:t>-61,316</a:t>
                      </a:r>
                    </a:p>
                  </a:txBody>
                  <a:tcPr marL="68580" marR="68580" marT="34290" marB="34290">
                    <a:solidFill>
                      <a:schemeClr val="accent6">
                        <a:lumMod val="75000"/>
                      </a:schemeClr>
                    </a:solidFill>
                  </a:tcPr>
                </a:tc>
                <a:tc>
                  <a:txBody>
                    <a:bodyPr/>
                    <a:lstStyle/>
                    <a:p>
                      <a:pPr algn="ctr"/>
                      <a:r>
                        <a:rPr lang="en-US" sz="2100" dirty="0"/>
                        <a:t>&lt;.01</a:t>
                      </a:r>
                    </a:p>
                  </a:txBody>
                  <a:tcPr marL="68580" marR="68580" marT="34290" marB="34290">
                    <a:solidFill>
                      <a:schemeClr val="accent6">
                        <a:lumMod val="75000"/>
                      </a:schemeClr>
                    </a:solidFill>
                  </a:tcPr>
                </a:tc>
                <a:extLst>
                  <a:ext uri="{0D108BD9-81ED-4DB2-BD59-A6C34878D82A}">
                    <a16:rowId xmlns:a16="http://schemas.microsoft.com/office/drawing/2014/main" val="10001"/>
                  </a:ext>
                </a:extLst>
              </a:tr>
              <a:tr h="388620">
                <a:tc>
                  <a:txBody>
                    <a:bodyPr/>
                    <a:lstStyle/>
                    <a:p>
                      <a:r>
                        <a:rPr lang="en-US" sz="1800"/>
                        <a:t>Height</a:t>
                      </a:r>
                      <a:endParaRPr lang="en-US" sz="1800" dirty="0"/>
                    </a:p>
                  </a:txBody>
                  <a:tcPr marL="68580" marR="68580" marT="34290" marB="34290"/>
                </a:tc>
                <a:tc>
                  <a:txBody>
                    <a:bodyPr/>
                    <a:lstStyle/>
                    <a:p>
                      <a:pPr algn="ctr"/>
                      <a:r>
                        <a:rPr lang="en-US" sz="2100" dirty="0"/>
                        <a:t>1262</a:t>
                      </a:r>
                    </a:p>
                  </a:txBody>
                  <a:tcPr marL="68580" marR="68580" marT="34290" marB="34290">
                    <a:solidFill>
                      <a:schemeClr val="accent6">
                        <a:lumMod val="75000"/>
                      </a:schemeClr>
                    </a:solidFill>
                  </a:tcPr>
                </a:tc>
                <a:tc>
                  <a:txBody>
                    <a:bodyPr/>
                    <a:lstStyle/>
                    <a:p>
                      <a:pPr algn="ctr"/>
                      <a:r>
                        <a:rPr lang="en-US" sz="2100" dirty="0"/>
                        <a:t>&lt;.01</a:t>
                      </a:r>
                    </a:p>
                  </a:txBody>
                  <a:tcPr marL="68580" marR="68580" marT="34290" marB="34290">
                    <a:solidFill>
                      <a:schemeClr val="accent6">
                        <a:lumMod val="75000"/>
                      </a:schemeClr>
                    </a:solidFill>
                  </a:tcPr>
                </a:tc>
                <a:extLst>
                  <a:ext uri="{0D108BD9-81ED-4DB2-BD59-A6C34878D82A}">
                    <a16:rowId xmlns:a16="http://schemas.microsoft.com/office/drawing/2014/main" val="10002"/>
                  </a:ext>
                </a:extLst>
              </a:tr>
            </a:tbl>
          </a:graphicData>
        </a:graphic>
      </p:graphicFrame>
      <p:sp>
        <p:nvSpPr>
          <p:cNvPr id="7" name="Title 1"/>
          <p:cNvSpPr txBox="1">
            <a:spLocks/>
          </p:cNvSpPr>
          <p:nvPr/>
        </p:nvSpPr>
        <p:spPr>
          <a:xfrm>
            <a:off x="4738857" y="1096579"/>
            <a:ext cx="4295377" cy="916695"/>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b="0" i="0" u="none" kern="1200">
                <a:solidFill>
                  <a:schemeClr val="tx1">
                    <a:lumMod val="50000"/>
                    <a:lumOff val="50000"/>
                  </a:schemeClr>
                </a:solidFill>
                <a:latin typeface="Franklin Gothic Demi" panose="020B0703020102020204" pitchFamily="34" charset="0"/>
                <a:ea typeface="+mj-ea"/>
                <a:cs typeface="+mj-cs"/>
              </a:defRPr>
            </a:lvl1pPr>
          </a:lstStyle>
          <a:p>
            <a:pPr fontAlgn="auto">
              <a:spcAft>
                <a:spcPts val="0"/>
              </a:spcAft>
            </a:pPr>
            <a:r>
              <a:rPr lang="en-US" sz="2700" dirty="0">
                <a:solidFill>
                  <a:prstClr val="black">
                    <a:lumMod val="50000"/>
                    <a:lumOff val="50000"/>
                  </a:prstClr>
                </a:solidFill>
              </a:rPr>
              <a:t>Earnings = f(height, Male)</a:t>
            </a:r>
          </a:p>
        </p:txBody>
      </p:sp>
      <p:graphicFrame>
        <p:nvGraphicFramePr>
          <p:cNvPr id="8" name="Content Placeholder 3"/>
          <p:cNvGraphicFramePr>
            <a:graphicFrameLocks/>
          </p:cNvGraphicFramePr>
          <p:nvPr/>
        </p:nvGraphicFramePr>
        <p:xfrm>
          <a:off x="4738857" y="2236598"/>
          <a:ext cx="2857500" cy="1028700"/>
        </p:xfrm>
        <a:graphic>
          <a:graphicData uri="http://schemas.openxmlformats.org/drawingml/2006/table">
            <a:tbl>
              <a:tblPr firstRow="1" bandRow="1">
                <a:tableStyleId>{5C22544A-7EE6-4342-B048-85BDC9FD1C3A}</a:tableStyleId>
              </a:tblPr>
              <a:tblGrid>
                <a:gridCol w="2053928">
                  <a:extLst>
                    <a:ext uri="{9D8B030D-6E8A-4147-A177-3AD203B41FA5}">
                      <a16:colId xmlns:a16="http://schemas.microsoft.com/office/drawing/2014/main" val="20000"/>
                    </a:ext>
                  </a:extLst>
                </a:gridCol>
                <a:gridCol w="803572">
                  <a:extLst>
                    <a:ext uri="{9D8B030D-6E8A-4147-A177-3AD203B41FA5}">
                      <a16:colId xmlns:a16="http://schemas.microsoft.com/office/drawing/2014/main" val="20001"/>
                    </a:ext>
                  </a:extLst>
                </a:gridCol>
              </a:tblGrid>
              <a:tr h="342900">
                <a:tc gridSpan="2">
                  <a:txBody>
                    <a:bodyPr/>
                    <a:lstStyle/>
                    <a:p>
                      <a:pPr algn="ctr"/>
                      <a:r>
                        <a:rPr lang="en-US" sz="1800" dirty="0"/>
                        <a:t>Regression Statistics</a:t>
                      </a:r>
                    </a:p>
                  </a:txBody>
                  <a:tcPr marL="68580" marR="68580" marT="34290" marB="34290"/>
                </a:tc>
                <a:tc hMerge="1">
                  <a:txBody>
                    <a:bodyPr/>
                    <a:lstStyle/>
                    <a:p>
                      <a:endParaRPr lang="en-US" dirty="0"/>
                    </a:p>
                  </a:txBody>
                  <a:tcPr/>
                </a:tc>
                <a:extLst>
                  <a:ext uri="{0D108BD9-81ED-4DB2-BD59-A6C34878D82A}">
                    <a16:rowId xmlns:a16="http://schemas.microsoft.com/office/drawing/2014/main" val="10000"/>
                  </a:ext>
                </a:extLst>
              </a:tr>
              <a:tr h="342900">
                <a:tc>
                  <a:txBody>
                    <a:bodyPr/>
                    <a:lstStyle/>
                    <a:p>
                      <a:r>
                        <a:rPr lang="en-US" sz="1800" dirty="0"/>
                        <a:t>Multiple R</a:t>
                      </a:r>
                    </a:p>
                  </a:txBody>
                  <a:tcPr marL="68580" marR="68580" marT="34290" marB="34290"/>
                </a:tc>
                <a:tc>
                  <a:txBody>
                    <a:bodyPr/>
                    <a:lstStyle/>
                    <a:p>
                      <a:pPr algn="r"/>
                      <a:r>
                        <a:rPr lang="en-US" sz="1800" dirty="0"/>
                        <a:t>.09</a:t>
                      </a:r>
                    </a:p>
                  </a:txBody>
                  <a:tcPr marL="68580" marR="68580" marT="34290" marB="34290"/>
                </a:tc>
                <a:extLst>
                  <a:ext uri="{0D108BD9-81ED-4DB2-BD59-A6C34878D82A}">
                    <a16:rowId xmlns:a16="http://schemas.microsoft.com/office/drawing/2014/main" val="10001"/>
                  </a:ext>
                </a:extLst>
              </a:tr>
              <a:tr h="342900">
                <a:tc>
                  <a:txBody>
                    <a:bodyPr/>
                    <a:lstStyle/>
                    <a:p>
                      <a:r>
                        <a:rPr lang="en-US" sz="1800" dirty="0"/>
                        <a:t>Observations</a:t>
                      </a:r>
                    </a:p>
                  </a:txBody>
                  <a:tcPr marL="68580" marR="68580" marT="34290" marB="34290"/>
                </a:tc>
                <a:tc>
                  <a:txBody>
                    <a:bodyPr/>
                    <a:lstStyle/>
                    <a:p>
                      <a:pPr algn="r"/>
                      <a:r>
                        <a:rPr lang="en-US" sz="1800" dirty="0"/>
                        <a:t>1192</a:t>
                      </a:r>
                    </a:p>
                  </a:txBody>
                  <a:tcPr marL="68580" marR="68580" marT="34290" marB="34290"/>
                </a:tc>
                <a:extLst>
                  <a:ext uri="{0D108BD9-81ED-4DB2-BD59-A6C34878D82A}">
                    <a16:rowId xmlns:a16="http://schemas.microsoft.com/office/drawing/2014/main" val="10002"/>
                  </a:ext>
                </a:extLst>
              </a:tr>
            </a:tbl>
          </a:graphicData>
        </a:graphic>
      </p:graphicFrame>
      <p:graphicFrame>
        <p:nvGraphicFramePr>
          <p:cNvPr id="9" name="Table 8"/>
          <p:cNvGraphicFramePr>
            <a:graphicFrameLocks noGrp="1"/>
          </p:cNvGraphicFramePr>
          <p:nvPr/>
        </p:nvGraphicFramePr>
        <p:xfrm>
          <a:off x="4738857" y="4014296"/>
          <a:ext cx="4027476" cy="1600200"/>
        </p:xfrm>
        <a:graphic>
          <a:graphicData uri="http://schemas.openxmlformats.org/drawingml/2006/table">
            <a:tbl>
              <a:tblPr firstRow="1" bandRow="1">
                <a:tableStyleId>{5C22544A-7EE6-4342-B048-85BDC9FD1C3A}</a:tableStyleId>
              </a:tblPr>
              <a:tblGrid>
                <a:gridCol w="1184274">
                  <a:extLst>
                    <a:ext uri="{9D8B030D-6E8A-4147-A177-3AD203B41FA5}">
                      <a16:colId xmlns:a16="http://schemas.microsoft.com/office/drawing/2014/main" val="20000"/>
                    </a:ext>
                  </a:extLst>
                </a:gridCol>
                <a:gridCol w="1677244">
                  <a:extLst>
                    <a:ext uri="{9D8B030D-6E8A-4147-A177-3AD203B41FA5}">
                      <a16:colId xmlns:a16="http://schemas.microsoft.com/office/drawing/2014/main" val="20001"/>
                    </a:ext>
                  </a:extLst>
                </a:gridCol>
                <a:gridCol w="1165958">
                  <a:extLst>
                    <a:ext uri="{9D8B030D-6E8A-4147-A177-3AD203B41FA5}">
                      <a16:colId xmlns:a16="http://schemas.microsoft.com/office/drawing/2014/main" val="20002"/>
                    </a:ext>
                  </a:extLst>
                </a:gridCol>
              </a:tblGrid>
              <a:tr h="342900">
                <a:tc>
                  <a:txBody>
                    <a:bodyPr/>
                    <a:lstStyle/>
                    <a:p>
                      <a:pPr algn="ctr"/>
                      <a:endParaRPr lang="en-US" sz="1800" dirty="0"/>
                    </a:p>
                  </a:txBody>
                  <a:tcPr marL="68580" marR="68580" marT="34290" marB="34290"/>
                </a:tc>
                <a:tc>
                  <a:txBody>
                    <a:bodyPr/>
                    <a:lstStyle/>
                    <a:p>
                      <a:pPr algn="ctr"/>
                      <a:r>
                        <a:rPr lang="en-US" sz="1800" dirty="0"/>
                        <a:t>Coefficients</a:t>
                      </a:r>
                    </a:p>
                  </a:txBody>
                  <a:tcPr marL="68580" marR="68580" marT="34290" marB="34290" anchor="b"/>
                </a:tc>
                <a:tc>
                  <a:txBody>
                    <a:bodyPr/>
                    <a:lstStyle/>
                    <a:p>
                      <a:pPr algn="ctr"/>
                      <a:r>
                        <a:rPr lang="en-US" sz="1800" dirty="0"/>
                        <a:t>P-value</a:t>
                      </a:r>
                    </a:p>
                  </a:txBody>
                  <a:tcPr marL="68580" marR="68580" marT="34290" marB="34290" anchor="b"/>
                </a:tc>
                <a:extLst>
                  <a:ext uri="{0D108BD9-81ED-4DB2-BD59-A6C34878D82A}">
                    <a16:rowId xmlns:a16="http://schemas.microsoft.com/office/drawing/2014/main" val="10000"/>
                  </a:ext>
                </a:extLst>
              </a:tr>
              <a:tr h="434340">
                <a:tc>
                  <a:txBody>
                    <a:bodyPr/>
                    <a:lstStyle/>
                    <a:p>
                      <a:r>
                        <a:rPr lang="en-US" sz="1800" dirty="0"/>
                        <a:t>Intercept</a:t>
                      </a:r>
                    </a:p>
                  </a:txBody>
                  <a:tcPr marL="68580" marR="68580" marT="34290" marB="34290"/>
                </a:tc>
                <a:tc>
                  <a:txBody>
                    <a:bodyPr/>
                    <a:lstStyle/>
                    <a:p>
                      <a:pPr algn="ctr"/>
                      <a:r>
                        <a:rPr lang="en-US" sz="2400" dirty="0"/>
                        <a:t>-10,334</a:t>
                      </a:r>
                    </a:p>
                  </a:txBody>
                  <a:tcPr marL="68580" marR="68580" marT="34290" marB="34290">
                    <a:solidFill>
                      <a:schemeClr val="accent6">
                        <a:lumMod val="75000"/>
                      </a:schemeClr>
                    </a:solidFill>
                  </a:tcPr>
                </a:tc>
                <a:tc>
                  <a:txBody>
                    <a:bodyPr/>
                    <a:lstStyle/>
                    <a:p>
                      <a:pPr algn="ctr"/>
                      <a:r>
                        <a:rPr lang="en-US" sz="2100" dirty="0"/>
                        <a:t>.98</a:t>
                      </a:r>
                    </a:p>
                  </a:txBody>
                  <a:tcPr marL="68580" marR="68580" marT="34290" marB="34290">
                    <a:solidFill>
                      <a:schemeClr val="accent6">
                        <a:lumMod val="75000"/>
                      </a:schemeClr>
                    </a:solidFill>
                  </a:tcPr>
                </a:tc>
                <a:extLst>
                  <a:ext uri="{0D108BD9-81ED-4DB2-BD59-A6C34878D82A}">
                    <a16:rowId xmlns:a16="http://schemas.microsoft.com/office/drawing/2014/main" val="10001"/>
                  </a:ext>
                </a:extLst>
              </a:tr>
              <a:tr h="434340">
                <a:tc>
                  <a:txBody>
                    <a:bodyPr/>
                    <a:lstStyle/>
                    <a:p>
                      <a:r>
                        <a:rPr lang="en-US" sz="1800"/>
                        <a:t>Height</a:t>
                      </a:r>
                      <a:endParaRPr lang="en-US" sz="1800" dirty="0"/>
                    </a:p>
                  </a:txBody>
                  <a:tcPr marL="68580" marR="68580" marT="34290" marB="34290"/>
                </a:tc>
                <a:tc>
                  <a:txBody>
                    <a:bodyPr/>
                    <a:lstStyle/>
                    <a:p>
                      <a:pPr algn="ctr"/>
                      <a:r>
                        <a:rPr lang="en-US" sz="2400" dirty="0"/>
                        <a:t>443</a:t>
                      </a:r>
                    </a:p>
                  </a:txBody>
                  <a:tcPr marL="68580" marR="68580" marT="34290" marB="34290">
                    <a:solidFill>
                      <a:schemeClr val="accent6">
                        <a:lumMod val="75000"/>
                      </a:schemeClr>
                    </a:solidFill>
                  </a:tcPr>
                </a:tc>
                <a:tc>
                  <a:txBody>
                    <a:bodyPr/>
                    <a:lstStyle/>
                    <a:p>
                      <a:pPr algn="ctr"/>
                      <a:r>
                        <a:rPr lang="en-US" sz="2100" dirty="0"/>
                        <a:t>.02</a:t>
                      </a:r>
                    </a:p>
                  </a:txBody>
                  <a:tcPr marL="68580" marR="68580" marT="34290" marB="34290">
                    <a:solidFill>
                      <a:schemeClr val="accent6">
                        <a:lumMod val="75000"/>
                      </a:schemeClr>
                    </a:solidFill>
                  </a:tcPr>
                </a:tc>
                <a:extLst>
                  <a:ext uri="{0D108BD9-81ED-4DB2-BD59-A6C34878D82A}">
                    <a16:rowId xmlns:a16="http://schemas.microsoft.com/office/drawing/2014/main" val="10002"/>
                  </a:ext>
                </a:extLst>
              </a:tr>
              <a:tr h="388620">
                <a:tc>
                  <a:txBody>
                    <a:bodyPr/>
                    <a:lstStyle/>
                    <a:p>
                      <a:r>
                        <a:rPr lang="en-US" sz="1800" dirty="0"/>
                        <a:t>Male</a:t>
                      </a:r>
                    </a:p>
                  </a:txBody>
                  <a:tcPr marL="68580" marR="68580" marT="34290" marB="34290"/>
                </a:tc>
                <a:tc>
                  <a:txBody>
                    <a:bodyPr/>
                    <a:lstStyle/>
                    <a:p>
                      <a:pPr algn="ctr"/>
                      <a:r>
                        <a:rPr lang="en-US" sz="2100" dirty="0"/>
                        <a:t>9088</a:t>
                      </a:r>
                    </a:p>
                  </a:txBody>
                  <a:tcPr marL="68580" marR="68580" marT="34290" marB="34290">
                    <a:solidFill>
                      <a:schemeClr val="accent6">
                        <a:lumMod val="75000"/>
                      </a:schemeClr>
                    </a:solidFill>
                  </a:tcPr>
                </a:tc>
                <a:tc>
                  <a:txBody>
                    <a:bodyPr/>
                    <a:lstStyle/>
                    <a:p>
                      <a:pPr algn="ctr"/>
                      <a:r>
                        <a:rPr lang="en-US" sz="2100" dirty="0"/>
                        <a:t>&lt;.01</a:t>
                      </a:r>
                    </a:p>
                  </a:txBody>
                  <a:tcPr marL="68580" marR="68580" marT="34290" marB="34290">
                    <a:solidFill>
                      <a:schemeClr val="accent6">
                        <a:lumMod val="75000"/>
                      </a:schemeClr>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817218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Omitted Variable Bias</a:t>
            </a:r>
          </a:p>
        </p:txBody>
      </p:sp>
      <p:grpSp>
        <p:nvGrpSpPr>
          <p:cNvPr id="3" name="Group 2">
            <a:extLst>
              <a:ext uri="{FF2B5EF4-FFF2-40B4-BE49-F238E27FC236}">
                <a16:creationId xmlns:a16="http://schemas.microsoft.com/office/drawing/2014/main" id="{F8CF0929-73E3-450F-8D6B-C5F6E17F9171}"/>
              </a:ext>
            </a:extLst>
          </p:cNvPr>
          <p:cNvGrpSpPr/>
          <p:nvPr/>
        </p:nvGrpSpPr>
        <p:grpSpPr>
          <a:xfrm>
            <a:off x="1623424" y="2227201"/>
            <a:ext cx="5897151" cy="2930896"/>
            <a:chOff x="1627737" y="2227527"/>
            <a:chExt cx="5897151" cy="2930896"/>
          </a:xfrm>
        </p:grpSpPr>
        <p:sp>
          <p:nvSpPr>
            <p:cNvPr id="8" name="Freeform: Shape 7">
              <a:extLst>
                <a:ext uri="{FF2B5EF4-FFF2-40B4-BE49-F238E27FC236}">
                  <a16:creationId xmlns:a16="http://schemas.microsoft.com/office/drawing/2014/main" id="{663C3A25-5900-4BAC-8995-B2332F2BF419}"/>
                </a:ext>
              </a:extLst>
            </p:cNvPr>
            <p:cNvSpPr/>
            <p:nvPr/>
          </p:nvSpPr>
          <p:spPr>
            <a:xfrm>
              <a:off x="3440427" y="2227527"/>
              <a:ext cx="2263144" cy="903126"/>
            </a:xfrm>
            <a:custGeom>
              <a:avLst/>
              <a:gdLst>
                <a:gd name="connsiteX0" fmla="*/ 0 w 2263144"/>
                <a:gd name="connsiteY0" fmla="*/ 90313 h 903126"/>
                <a:gd name="connsiteX1" fmla="*/ 90313 w 2263144"/>
                <a:gd name="connsiteY1" fmla="*/ 0 h 903126"/>
                <a:gd name="connsiteX2" fmla="*/ 2172831 w 2263144"/>
                <a:gd name="connsiteY2" fmla="*/ 0 h 903126"/>
                <a:gd name="connsiteX3" fmla="*/ 2263144 w 2263144"/>
                <a:gd name="connsiteY3" fmla="*/ 90313 h 903126"/>
                <a:gd name="connsiteX4" fmla="*/ 2263144 w 2263144"/>
                <a:gd name="connsiteY4" fmla="*/ 812813 h 903126"/>
                <a:gd name="connsiteX5" fmla="*/ 2172831 w 2263144"/>
                <a:gd name="connsiteY5" fmla="*/ 903126 h 903126"/>
                <a:gd name="connsiteX6" fmla="*/ 90313 w 2263144"/>
                <a:gd name="connsiteY6" fmla="*/ 903126 h 903126"/>
                <a:gd name="connsiteX7" fmla="*/ 0 w 2263144"/>
                <a:gd name="connsiteY7" fmla="*/ 812813 h 903126"/>
                <a:gd name="connsiteX8" fmla="*/ 0 w 2263144"/>
                <a:gd name="connsiteY8" fmla="*/ 90313 h 90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63144" h="903126">
                  <a:moveTo>
                    <a:pt x="0" y="90313"/>
                  </a:moveTo>
                  <a:cubicBezTo>
                    <a:pt x="0" y="40435"/>
                    <a:pt x="40435" y="0"/>
                    <a:pt x="90313" y="0"/>
                  </a:cubicBezTo>
                  <a:lnTo>
                    <a:pt x="2172831" y="0"/>
                  </a:lnTo>
                  <a:cubicBezTo>
                    <a:pt x="2222709" y="0"/>
                    <a:pt x="2263144" y="40435"/>
                    <a:pt x="2263144" y="90313"/>
                  </a:cubicBezTo>
                  <a:lnTo>
                    <a:pt x="2263144" y="812813"/>
                  </a:lnTo>
                  <a:cubicBezTo>
                    <a:pt x="2263144" y="862691"/>
                    <a:pt x="2222709" y="903126"/>
                    <a:pt x="2172831" y="903126"/>
                  </a:cubicBezTo>
                  <a:lnTo>
                    <a:pt x="90313" y="903126"/>
                  </a:lnTo>
                  <a:cubicBezTo>
                    <a:pt x="40435" y="903126"/>
                    <a:pt x="0" y="862691"/>
                    <a:pt x="0" y="812813"/>
                  </a:cubicBezTo>
                  <a:lnTo>
                    <a:pt x="0" y="90313"/>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652" tIns="102652" rIns="102652" bIns="102652" numCol="1" spcCol="1270" anchor="ctr" anchorCtr="0">
              <a:noAutofit/>
            </a:bodyPr>
            <a:lstStyle/>
            <a:p>
              <a:pPr marL="0" lvl="0" indent="0" algn="ctr" defTabSz="889000">
                <a:lnSpc>
                  <a:spcPct val="90000"/>
                </a:lnSpc>
                <a:spcBef>
                  <a:spcPct val="0"/>
                </a:spcBef>
                <a:spcAft>
                  <a:spcPct val="35000"/>
                </a:spcAft>
                <a:buNone/>
              </a:pPr>
              <a:r>
                <a:rPr lang="en-US" sz="2000" kern="1200" dirty="0"/>
                <a:t>Z</a:t>
              </a:r>
            </a:p>
            <a:p>
              <a:pPr marL="0" lvl="0" indent="0" algn="ctr" defTabSz="889000">
                <a:lnSpc>
                  <a:spcPct val="90000"/>
                </a:lnSpc>
                <a:spcBef>
                  <a:spcPct val="0"/>
                </a:spcBef>
                <a:spcAft>
                  <a:spcPct val="35000"/>
                </a:spcAft>
                <a:buNone/>
              </a:pPr>
              <a:r>
                <a:rPr lang="en-US" sz="2000" kern="1200" dirty="0"/>
                <a:t>(</a:t>
              </a:r>
              <a:r>
                <a:rPr lang="en-US" sz="2000" dirty="0"/>
                <a:t>Brand Tier</a:t>
              </a:r>
              <a:r>
                <a:rPr lang="en-US" sz="2000" kern="1200" dirty="0"/>
                <a:t>)</a:t>
              </a:r>
            </a:p>
          </p:txBody>
        </p:sp>
        <p:sp>
          <p:nvSpPr>
            <p:cNvPr id="9" name="Freeform: Shape 8">
              <a:extLst>
                <a:ext uri="{FF2B5EF4-FFF2-40B4-BE49-F238E27FC236}">
                  <a16:creationId xmlns:a16="http://schemas.microsoft.com/office/drawing/2014/main" id="{9ADD1638-D542-4C96-BE10-F69AB2677360}"/>
                </a:ext>
              </a:extLst>
            </p:cNvPr>
            <p:cNvSpPr/>
            <p:nvPr/>
          </p:nvSpPr>
          <p:spPr>
            <a:xfrm rot="18707675">
              <a:off x="3117309" y="3534928"/>
              <a:ext cx="1096690" cy="316095"/>
            </a:xfrm>
            <a:custGeom>
              <a:avLst/>
              <a:gdLst>
                <a:gd name="connsiteX0" fmla="*/ 0 w 1096690"/>
                <a:gd name="connsiteY0" fmla="*/ 79024 h 316094"/>
                <a:gd name="connsiteX1" fmla="*/ 938643 w 1096690"/>
                <a:gd name="connsiteY1" fmla="*/ 79024 h 316094"/>
                <a:gd name="connsiteX2" fmla="*/ 938643 w 1096690"/>
                <a:gd name="connsiteY2" fmla="*/ 0 h 316094"/>
                <a:gd name="connsiteX3" fmla="*/ 1096690 w 1096690"/>
                <a:gd name="connsiteY3" fmla="*/ 158047 h 316094"/>
                <a:gd name="connsiteX4" fmla="*/ 938643 w 1096690"/>
                <a:gd name="connsiteY4" fmla="*/ 316094 h 316094"/>
                <a:gd name="connsiteX5" fmla="*/ 938643 w 1096690"/>
                <a:gd name="connsiteY5" fmla="*/ 237071 h 316094"/>
                <a:gd name="connsiteX6" fmla="*/ 0 w 1096690"/>
                <a:gd name="connsiteY6" fmla="*/ 237071 h 316094"/>
                <a:gd name="connsiteX7" fmla="*/ 0 w 1096690"/>
                <a:gd name="connsiteY7" fmla="*/ 79024 h 316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96690" h="316094">
                  <a:moveTo>
                    <a:pt x="1096690" y="237070"/>
                  </a:moveTo>
                  <a:lnTo>
                    <a:pt x="158047" y="237070"/>
                  </a:lnTo>
                  <a:lnTo>
                    <a:pt x="158047" y="316093"/>
                  </a:lnTo>
                  <a:lnTo>
                    <a:pt x="0" y="158047"/>
                  </a:lnTo>
                  <a:lnTo>
                    <a:pt x="158047" y="1"/>
                  </a:lnTo>
                  <a:lnTo>
                    <a:pt x="158047" y="79023"/>
                  </a:lnTo>
                  <a:lnTo>
                    <a:pt x="1096690" y="79024"/>
                  </a:lnTo>
                  <a:lnTo>
                    <a:pt x="1096690" y="237070"/>
                  </a:lnTo>
                  <a:close/>
                </a:path>
              </a:pathLst>
            </a:cu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94828" tIns="63218" rIns="94828" bIns="63220" numCol="1" spcCol="1270" anchor="ctr" anchorCtr="0">
              <a:noAutofit/>
            </a:bodyPr>
            <a:lstStyle/>
            <a:p>
              <a:pPr marL="0" lvl="0" indent="0" algn="ctr" defTabSz="577850">
                <a:lnSpc>
                  <a:spcPct val="90000"/>
                </a:lnSpc>
                <a:spcBef>
                  <a:spcPct val="0"/>
                </a:spcBef>
                <a:spcAft>
                  <a:spcPct val="35000"/>
                </a:spcAft>
                <a:buNone/>
              </a:pPr>
              <a:endParaRPr lang="en-US" sz="1300" kern="1200"/>
            </a:p>
          </p:txBody>
        </p:sp>
        <p:sp>
          <p:nvSpPr>
            <p:cNvPr id="10" name="Freeform: Shape 9">
              <a:extLst>
                <a:ext uri="{FF2B5EF4-FFF2-40B4-BE49-F238E27FC236}">
                  <a16:creationId xmlns:a16="http://schemas.microsoft.com/office/drawing/2014/main" id="{B2B37651-ABBB-4EBE-B8FD-EA5356FDF129}"/>
                </a:ext>
              </a:extLst>
            </p:cNvPr>
            <p:cNvSpPr/>
            <p:nvPr/>
          </p:nvSpPr>
          <p:spPr>
            <a:xfrm>
              <a:off x="1627737" y="4255297"/>
              <a:ext cx="2263144" cy="903126"/>
            </a:xfrm>
            <a:custGeom>
              <a:avLst/>
              <a:gdLst>
                <a:gd name="connsiteX0" fmla="*/ 0 w 2263144"/>
                <a:gd name="connsiteY0" fmla="*/ 90313 h 903126"/>
                <a:gd name="connsiteX1" fmla="*/ 90313 w 2263144"/>
                <a:gd name="connsiteY1" fmla="*/ 0 h 903126"/>
                <a:gd name="connsiteX2" fmla="*/ 2172831 w 2263144"/>
                <a:gd name="connsiteY2" fmla="*/ 0 h 903126"/>
                <a:gd name="connsiteX3" fmla="*/ 2263144 w 2263144"/>
                <a:gd name="connsiteY3" fmla="*/ 90313 h 903126"/>
                <a:gd name="connsiteX4" fmla="*/ 2263144 w 2263144"/>
                <a:gd name="connsiteY4" fmla="*/ 812813 h 903126"/>
                <a:gd name="connsiteX5" fmla="*/ 2172831 w 2263144"/>
                <a:gd name="connsiteY5" fmla="*/ 903126 h 903126"/>
                <a:gd name="connsiteX6" fmla="*/ 90313 w 2263144"/>
                <a:gd name="connsiteY6" fmla="*/ 903126 h 903126"/>
                <a:gd name="connsiteX7" fmla="*/ 0 w 2263144"/>
                <a:gd name="connsiteY7" fmla="*/ 812813 h 903126"/>
                <a:gd name="connsiteX8" fmla="*/ 0 w 2263144"/>
                <a:gd name="connsiteY8" fmla="*/ 90313 h 90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63144" h="903126">
                  <a:moveTo>
                    <a:pt x="0" y="90313"/>
                  </a:moveTo>
                  <a:cubicBezTo>
                    <a:pt x="0" y="40435"/>
                    <a:pt x="40435" y="0"/>
                    <a:pt x="90313" y="0"/>
                  </a:cubicBezTo>
                  <a:lnTo>
                    <a:pt x="2172831" y="0"/>
                  </a:lnTo>
                  <a:cubicBezTo>
                    <a:pt x="2222709" y="0"/>
                    <a:pt x="2263144" y="40435"/>
                    <a:pt x="2263144" y="90313"/>
                  </a:cubicBezTo>
                  <a:lnTo>
                    <a:pt x="2263144" y="812813"/>
                  </a:lnTo>
                  <a:cubicBezTo>
                    <a:pt x="2263144" y="862691"/>
                    <a:pt x="2222709" y="903126"/>
                    <a:pt x="2172831" y="903126"/>
                  </a:cubicBezTo>
                  <a:lnTo>
                    <a:pt x="90313" y="903126"/>
                  </a:lnTo>
                  <a:cubicBezTo>
                    <a:pt x="40435" y="903126"/>
                    <a:pt x="0" y="862691"/>
                    <a:pt x="0" y="812813"/>
                  </a:cubicBezTo>
                  <a:lnTo>
                    <a:pt x="0" y="90313"/>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652" tIns="102652" rIns="102652" bIns="102652" numCol="1" spcCol="1270" anchor="ctr" anchorCtr="0">
              <a:noAutofit/>
            </a:bodyPr>
            <a:lstStyle/>
            <a:p>
              <a:pPr marL="0" lvl="0" indent="0" algn="ctr" defTabSz="889000">
                <a:lnSpc>
                  <a:spcPct val="90000"/>
                </a:lnSpc>
                <a:spcBef>
                  <a:spcPct val="0"/>
                </a:spcBef>
                <a:spcAft>
                  <a:spcPct val="35000"/>
                </a:spcAft>
                <a:buNone/>
              </a:pPr>
              <a:r>
                <a:rPr lang="en-US" sz="2000" kern="1200" dirty="0"/>
                <a:t>Y</a:t>
              </a:r>
            </a:p>
            <a:p>
              <a:pPr marL="0" lvl="0" indent="0" algn="ctr" defTabSz="889000">
                <a:lnSpc>
                  <a:spcPct val="90000"/>
                </a:lnSpc>
                <a:spcBef>
                  <a:spcPct val="0"/>
                </a:spcBef>
                <a:spcAft>
                  <a:spcPct val="35000"/>
                </a:spcAft>
                <a:buNone/>
              </a:pPr>
              <a:r>
                <a:rPr lang="en-US" sz="2000" kern="1200" dirty="0"/>
                <a:t>(</a:t>
              </a:r>
              <a:r>
                <a:rPr lang="en-US" sz="2000" dirty="0"/>
                <a:t>Change in Sales</a:t>
              </a:r>
              <a:r>
                <a:rPr lang="en-US" sz="2000" kern="1200" dirty="0"/>
                <a:t>)</a:t>
              </a:r>
            </a:p>
          </p:txBody>
        </p:sp>
        <p:sp>
          <p:nvSpPr>
            <p:cNvPr id="11" name="Freeform: Shape 10">
              <a:extLst>
                <a:ext uri="{FF2B5EF4-FFF2-40B4-BE49-F238E27FC236}">
                  <a16:creationId xmlns:a16="http://schemas.microsoft.com/office/drawing/2014/main" id="{31234EE4-018B-4634-906D-43BB6D06A9F9}"/>
                </a:ext>
              </a:extLst>
            </p:cNvPr>
            <p:cNvSpPr/>
            <p:nvPr/>
          </p:nvSpPr>
          <p:spPr>
            <a:xfrm rot="21599910">
              <a:off x="4027967" y="4548766"/>
              <a:ext cx="1096690" cy="316094"/>
            </a:xfrm>
            <a:custGeom>
              <a:avLst/>
              <a:gdLst>
                <a:gd name="connsiteX0" fmla="*/ 0 w 1096690"/>
                <a:gd name="connsiteY0" fmla="*/ 158047 h 316094"/>
                <a:gd name="connsiteX1" fmla="*/ 158047 w 1096690"/>
                <a:gd name="connsiteY1" fmla="*/ 0 h 316094"/>
                <a:gd name="connsiteX2" fmla="*/ 158047 w 1096690"/>
                <a:gd name="connsiteY2" fmla="*/ 79024 h 316094"/>
                <a:gd name="connsiteX3" fmla="*/ 1096690 w 1096690"/>
                <a:gd name="connsiteY3" fmla="*/ 79024 h 316094"/>
                <a:gd name="connsiteX4" fmla="*/ 1096690 w 1096690"/>
                <a:gd name="connsiteY4" fmla="*/ 237071 h 316094"/>
                <a:gd name="connsiteX5" fmla="*/ 158047 w 1096690"/>
                <a:gd name="connsiteY5" fmla="*/ 237071 h 316094"/>
                <a:gd name="connsiteX6" fmla="*/ 158047 w 1096690"/>
                <a:gd name="connsiteY6" fmla="*/ 316094 h 316094"/>
                <a:gd name="connsiteX7" fmla="*/ 0 w 1096690"/>
                <a:gd name="connsiteY7" fmla="*/ 158047 h 316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96690" h="316094">
                  <a:moveTo>
                    <a:pt x="0" y="158047"/>
                  </a:moveTo>
                  <a:lnTo>
                    <a:pt x="158047" y="0"/>
                  </a:lnTo>
                  <a:lnTo>
                    <a:pt x="158047" y="79024"/>
                  </a:lnTo>
                  <a:lnTo>
                    <a:pt x="1096690" y="79024"/>
                  </a:lnTo>
                  <a:lnTo>
                    <a:pt x="1096690" y="237071"/>
                  </a:lnTo>
                  <a:lnTo>
                    <a:pt x="158047" y="237071"/>
                  </a:lnTo>
                  <a:lnTo>
                    <a:pt x="158047" y="316094"/>
                  </a:lnTo>
                  <a:lnTo>
                    <a:pt x="0" y="158047"/>
                  </a:lnTo>
                  <a:close/>
                </a:path>
              </a:pathLst>
            </a:cu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94828" tIns="63218" rIns="94827" bIns="63219" numCol="1" spcCol="1270" anchor="ctr" anchorCtr="0">
              <a:noAutofit/>
            </a:bodyPr>
            <a:lstStyle/>
            <a:p>
              <a:pPr marL="0" lvl="0" indent="0" algn="ctr" defTabSz="577850">
                <a:lnSpc>
                  <a:spcPct val="90000"/>
                </a:lnSpc>
                <a:spcBef>
                  <a:spcPct val="0"/>
                </a:spcBef>
                <a:spcAft>
                  <a:spcPct val="35000"/>
                </a:spcAft>
                <a:buNone/>
              </a:pPr>
              <a:endParaRPr lang="en-US" sz="1300" kern="1200"/>
            </a:p>
          </p:txBody>
        </p:sp>
        <p:sp>
          <p:nvSpPr>
            <p:cNvPr id="12" name="Freeform: Shape 11">
              <a:extLst>
                <a:ext uri="{FF2B5EF4-FFF2-40B4-BE49-F238E27FC236}">
                  <a16:creationId xmlns:a16="http://schemas.microsoft.com/office/drawing/2014/main" id="{4225D8F6-4A4D-485B-8C3F-5BE53686D4C5}"/>
                </a:ext>
              </a:extLst>
            </p:cNvPr>
            <p:cNvSpPr/>
            <p:nvPr/>
          </p:nvSpPr>
          <p:spPr>
            <a:xfrm>
              <a:off x="5261744" y="4255202"/>
              <a:ext cx="2263144" cy="903126"/>
            </a:xfrm>
            <a:custGeom>
              <a:avLst/>
              <a:gdLst>
                <a:gd name="connsiteX0" fmla="*/ 0 w 2263144"/>
                <a:gd name="connsiteY0" fmla="*/ 90313 h 903126"/>
                <a:gd name="connsiteX1" fmla="*/ 90313 w 2263144"/>
                <a:gd name="connsiteY1" fmla="*/ 0 h 903126"/>
                <a:gd name="connsiteX2" fmla="*/ 2172831 w 2263144"/>
                <a:gd name="connsiteY2" fmla="*/ 0 h 903126"/>
                <a:gd name="connsiteX3" fmla="*/ 2263144 w 2263144"/>
                <a:gd name="connsiteY3" fmla="*/ 90313 h 903126"/>
                <a:gd name="connsiteX4" fmla="*/ 2263144 w 2263144"/>
                <a:gd name="connsiteY4" fmla="*/ 812813 h 903126"/>
                <a:gd name="connsiteX5" fmla="*/ 2172831 w 2263144"/>
                <a:gd name="connsiteY5" fmla="*/ 903126 h 903126"/>
                <a:gd name="connsiteX6" fmla="*/ 90313 w 2263144"/>
                <a:gd name="connsiteY6" fmla="*/ 903126 h 903126"/>
                <a:gd name="connsiteX7" fmla="*/ 0 w 2263144"/>
                <a:gd name="connsiteY7" fmla="*/ 812813 h 903126"/>
                <a:gd name="connsiteX8" fmla="*/ 0 w 2263144"/>
                <a:gd name="connsiteY8" fmla="*/ 90313 h 90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63144" h="903126">
                  <a:moveTo>
                    <a:pt x="0" y="90313"/>
                  </a:moveTo>
                  <a:cubicBezTo>
                    <a:pt x="0" y="40435"/>
                    <a:pt x="40435" y="0"/>
                    <a:pt x="90313" y="0"/>
                  </a:cubicBezTo>
                  <a:lnTo>
                    <a:pt x="2172831" y="0"/>
                  </a:lnTo>
                  <a:cubicBezTo>
                    <a:pt x="2222709" y="0"/>
                    <a:pt x="2263144" y="40435"/>
                    <a:pt x="2263144" y="90313"/>
                  </a:cubicBezTo>
                  <a:lnTo>
                    <a:pt x="2263144" y="812813"/>
                  </a:lnTo>
                  <a:cubicBezTo>
                    <a:pt x="2263144" y="862691"/>
                    <a:pt x="2222709" y="903126"/>
                    <a:pt x="2172831" y="903126"/>
                  </a:cubicBezTo>
                  <a:lnTo>
                    <a:pt x="90313" y="903126"/>
                  </a:lnTo>
                  <a:cubicBezTo>
                    <a:pt x="40435" y="903126"/>
                    <a:pt x="0" y="862691"/>
                    <a:pt x="0" y="812813"/>
                  </a:cubicBezTo>
                  <a:lnTo>
                    <a:pt x="0" y="90313"/>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652" tIns="102652" rIns="102652" bIns="102652" numCol="1" spcCol="1270" anchor="ctr" anchorCtr="0">
              <a:noAutofit/>
            </a:bodyPr>
            <a:lstStyle/>
            <a:p>
              <a:pPr marL="0" lvl="0" indent="0" algn="ctr" defTabSz="889000">
                <a:lnSpc>
                  <a:spcPct val="90000"/>
                </a:lnSpc>
                <a:spcBef>
                  <a:spcPct val="0"/>
                </a:spcBef>
                <a:spcAft>
                  <a:spcPct val="35000"/>
                </a:spcAft>
                <a:buNone/>
              </a:pPr>
              <a:r>
                <a:rPr lang="en-US" sz="2000" kern="1200" dirty="0"/>
                <a:t>X</a:t>
              </a:r>
            </a:p>
            <a:p>
              <a:pPr marL="0" lvl="0" indent="0" algn="ctr" defTabSz="889000">
                <a:lnSpc>
                  <a:spcPct val="90000"/>
                </a:lnSpc>
                <a:spcBef>
                  <a:spcPct val="0"/>
                </a:spcBef>
                <a:spcAft>
                  <a:spcPct val="35000"/>
                </a:spcAft>
                <a:buNone/>
              </a:pPr>
              <a:r>
                <a:rPr lang="en-US" sz="2000" kern="1200" dirty="0"/>
                <a:t>(</a:t>
              </a:r>
              <a:r>
                <a:rPr lang="en-US" sz="2000" dirty="0"/>
                <a:t>Price</a:t>
              </a:r>
              <a:r>
                <a:rPr lang="en-US" sz="2000" kern="1200" dirty="0"/>
                <a:t>)</a:t>
              </a:r>
            </a:p>
          </p:txBody>
        </p:sp>
        <p:sp>
          <p:nvSpPr>
            <p:cNvPr id="13" name="Freeform: Shape 12">
              <a:extLst>
                <a:ext uri="{FF2B5EF4-FFF2-40B4-BE49-F238E27FC236}">
                  <a16:creationId xmlns:a16="http://schemas.microsoft.com/office/drawing/2014/main" id="{CD8E9D36-33FC-4790-A894-F70603FE5CD4}"/>
                </a:ext>
              </a:extLst>
            </p:cNvPr>
            <p:cNvSpPr/>
            <p:nvPr/>
          </p:nvSpPr>
          <p:spPr>
            <a:xfrm rot="24484134">
              <a:off x="4934313" y="3534881"/>
              <a:ext cx="1096690" cy="316095"/>
            </a:xfrm>
            <a:custGeom>
              <a:avLst/>
              <a:gdLst>
                <a:gd name="connsiteX0" fmla="*/ 0 w 1096690"/>
                <a:gd name="connsiteY0" fmla="*/ 158047 h 316094"/>
                <a:gd name="connsiteX1" fmla="*/ 158047 w 1096690"/>
                <a:gd name="connsiteY1" fmla="*/ 0 h 316094"/>
                <a:gd name="connsiteX2" fmla="*/ 158047 w 1096690"/>
                <a:gd name="connsiteY2" fmla="*/ 79024 h 316094"/>
                <a:gd name="connsiteX3" fmla="*/ 1096690 w 1096690"/>
                <a:gd name="connsiteY3" fmla="*/ 79024 h 316094"/>
                <a:gd name="connsiteX4" fmla="*/ 1096690 w 1096690"/>
                <a:gd name="connsiteY4" fmla="*/ 237071 h 316094"/>
                <a:gd name="connsiteX5" fmla="*/ 158047 w 1096690"/>
                <a:gd name="connsiteY5" fmla="*/ 237071 h 316094"/>
                <a:gd name="connsiteX6" fmla="*/ 158047 w 1096690"/>
                <a:gd name="connsiteY6" fmla="*/ 316094 h 316094"/>
                <a:gd name="connsiteX7" fmla="*/ 0 w 1096690"/>
                <a:gd name="connsiteY7" fmla="*/ 158047 h 316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96690" h="316094">
                  <a:moveTo>
                    <a:pt x="1096690" y="158047"/>
                  </a:moveTo>
                  <a:lnTo>
                    <a:pt x="938643" y="316093"/>
                  </a:lnTo>
                  <a:lnTo>
                    <a:pt x="938643" y="237070"/>
                  </a:lnTo>
                  <a:lnTo>
                    <a:pt x="0" y="237070"/>
                  </a:lnTo>
                  <a:lnTo>
                    <a:pt x="0" y="79023"/>
                  </a:lnTo>
                  <a:lnTo>
                    <a:pt x="938643" y="79024"/>
                  </a:lnTo>
                  <a:lnTo>
                    <a:pt x="938643" y="1"/>
                  </a:lnTo>
                  <a:lnTo>
                    <a:pt x="1096690" y="158047"/>
                  </a:lnTo>
                  <a:close/>
                </a:path>
              </a:pathLst>
            </a:cu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94827" tIns="63219" rIns="94828" bIns="63220" numCol="1" spcCol="1270" anchor="ctr" anchorCtr="0">
              <a:noAutofit/>
            </a:bodyPr>
            <a:lstStyle/>
            <a:p>
              <a:pPr marL="0" lvl="0" indent="0" algn="ctr" defTabSz="577850">
                <a:lnSpc>
                  <a:spcPct val="90000"/>
                </a:lnSpc>
                <a:spcBef>
                  <a:spcPct val="0"/>
                </a:spcBef>
                <a:spcAft>
                  <a:spcPct val="35000"/>
                </a:spcAft>
                <a:buNone/>
              </a:pPr>
              <a:endParaRPr lang="en-US" sz="1300" kern="1200"/>
            </a:p>
          </p:txBody>
        </p:sp>
      </p:grpSp>
      <p:sp>
        <p:nvSpPr>
          <p:cNvPr id="5" name="TextBox 4"/>
          <p:cNvSpPr txBox="1"/>
          <p:nvPr/>
        </p:nvSpPr>
        <p:spPr>
          <a:xfrm>
            <a:off x="3073078" y="3253210"/>
            <a:ext cx="410690" cy="553998"/>
          </a:xfrm>
          <a:prstGeom prst="rect">
            <a:avLst/>
          </a:prstGeom>
          <a:noFill/>
        </p:spPr>
        <p:txBody>
          <a:bodyPr wrap="none" rtlCol="0">
            <a:spAutoFit/>
          </a:bodyPr>
          <a:lstStyle/>
          <a:p>
            <a:pPr fontAlgn="auto">
              <a:spcBef>
                <a:spcPts val="0"/>
              </a:spcBef>
              <a:spcAft>
                <a:spcPts val="0"/>
              </a:spcAft>
            </a:pPr>
            <a:r>
              <a:rPr lang="en-US" sz="3000" dirty="0">
                <a:solidFill>
                  <a:prstClr val="black"/>
                </a:solidFill>
                <a:latin typeface="Franklin Gothic Demi" panose="020B0703020102020204" pitchFamily="34" charset="0"/>
              </a:rPr>
              <a:t>+</a:t>
            </a:r>
          </a:p>
        </p:txBody>
      </p:sp>
      <p:sp>
        <p:nvSpPr>
          <p:cNvPr id="6" name="TextBox 5"/>
          <p:cNvSpPr txBox="1"/>
          <p:nvPr/>
        </p:nvSpPr>
        <p:spPr>
          <a:xfrm>
            <a:off x="5730915" y="3253210"/>
            <a:ext cx="410690" cy="553998"/>
          </a:xfrm>
          <a:prstGeom prst="rect">
            <a:avLst/>
          </a:prstGeom>
          <a:noFill/>
        </p:spPr>
        <p:txBody>
          <a:bodyPr wrap="none" rtlCol="0">
            <a:spAutoFit/>
          </a:bodyPr>
          <a:lstStyle/>
          <a:p>
            <a:pPr fontAlgn="auto">
              <a:spcBef>
                <a:spcPts val="0"/>
              </a:spcBef>
              <a:spcAft>
                <a:spcPts val="0"/>
              </a:spcAft>
            </a:pPr>
            <a:r>
              <a:rPr lang="en-US" sz="3000" dirty="0">
                <a:solidFill>
                  <a:prstClr val="black"/>
                </a:solidFill>
                <a:latin typeface="Franklin Gothic Demi" panose="020B0703020102020204" pitchFamily="34" charset="0"/>
              </a:rPr>
              <a:t>+</a:t>
            </a:r>
          </a:p>
        </p:txBody>
      </p:sp>
      <p:sp>
        <p:nvSpPr>
          <p:cNvPr id="7" name="TextBox 6"/>
          <p:cNvSpPr txBox="1"/>
          <p:nvPr/>
        </p:nvSpPr>
        <p:spPr>
          <a:xfrm>
            <a:off x="4398421" y="4869325"/>
            <a:ext cx="284052" cy="553998"/>
          </a:xfrm>
          <a:prstGeom prst="rect">
            <a:avLst/>
          </a:prstGeom>
          <a:noFill/>
        </p:spPr>
        <p:txBody>
          <a:bodyPr wrap="none" rtlCol="0">
            <a:spAutoFit/>
          </a:bodyPr>
          <a:lstStyle/>
          <a:p>
            <a:pPr fontAlgn="auto">
              <a:spcBef>
                <a:spcPts val="0"/>
              </a:spcBef>
              <a:spcAft>
                <a:spcPts val="0"/>
              </a:spcAft>
            </a:pPr>
            <a:r>
              <a:rPr lang="en-US" sz="3000" dirty="0">
                <a:solidFill>
                  <a:prstClr val="black"/>
                </a:solidFill>
                <a:latin typeface="Franklin Gothic Demi" panose="020B0703020102020204" pitchFamily="34" charset="0"/>
              </a:rPr>
              <a:t>-</a:t>
            </a:r>
          </a:p>
        </p:txBody>
      </p:sp>
    </p:spTree>
    <p:extLst>
      <p:ext uri="{BB962C8B-B14F-4D97-AF65-F5344CB8AC3E}">
        <p14:creationId xmlns:p14="http://schemas.microsoft.com/office/powerpoint/2010/main" val="140333575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456364-3167-4414-978E-5128BFE22D88}"/>
              </a:ext>
            </a:extLst>
          </p:cNvPr>
          <p:cNvSpPr>
            <a:spLocks noGrp="1"/>
          </p:cNvSpPr>
          <p:nvPr>
            <p:ph type="title"/>
          </p:nvPr>
        </p:nvSpPr>
        <p:spPr/>
        <p:txBody>
          <a:bodyPr/>
          <a:lstStyle/>
          <a:p>
            <a:r>
              <a:rPr lang="en-US" dirty="0"/>
              <a:t>Takeaways</a:t>
            </a:r>
          </a:p>
        </p:txBody>
      </p:sp>
      <p:sp>
        <p:nvSpPr>
          <p:cNvPr id="3" name="Content Placeholder 2">
            <a:extLst>
              <a:ext uri="{FF2B5EF4-FFF2-40B4-BE49-F238E27FC236}">
                <a16:creationId xmlns:a16="http://schemas.microsoft.com/office/drawing/2014/main" id="{BF9501BC-6C4A-4B13-A582-B4D32A6C9990}"/>
              </a:ext>
            </a:extLst>
          </p:cNvPr>
          <p:cNvSpPr>
            <a:spLocks noGrp="1"/>
          </p:cNvSpPr>
          <p:nvPr>
            <p:ph idx="1"/>
          </p:nvPr>
        </p:nvSpPr>
        <p:spPr>
          <a:xfrm>
            <a:off x="457201" y="1447800"/>
            <a:ext cx="8229601" cy="4651375"/>
          </a:xfrm>
        </p:spPr>
        <p:txBody>
          <a:bodyPr>
            <a:normAutofit/>
          </a:bodyPr>
          <a:lstStyle/>
          <a:p>
            <a:endParaRPr lang="en-US" sz="1800" dirty="0"/>
          </a:p>
        </p:txBody>
      </p:sp>
    </p:spTree>
    <p:extLst>
      <p:ext uri="{BB962C8B-B14F-4D97-AF65-F5344CB8AC3E}">
        <p14:creationId xmlns:p14="http://schemas.microsoft.com/office/powerpoint/2010/main" val="21350087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81000"/>
            <a:ext cx="7772400" cy="685800"/>
          </a:xfrm>
        </p:spPr>
        <p:txBody>
          <a:bodyPr>
            <a:normAutofit fontScale="90000"/>
          </a:bodyPr>
          <a:lstStyle/>
          <a:p>
            <a:r>
              <a:rPr lang="en-US" sz="3200" dirty="0"/>
              <a:t>Why are the coefficients on advertising sometimes positive, negative or non-significant?</a:t>
            </a:r>
          </a:p>
        </p:txBody>
      </p:sp>
      <p:graphicFrame>
        <p:nvGraphicFramePr>
          <p:cNvPr id="5" name="Content Placeholder 3"/>
          <p:cNvGraphicFramePr>
            <a:graphicFrameLocks noGrp="1"/>
          </p:cNvGraphicFramePr>
          <p:nvPr>
            <p:ph idx="1"/>
            <p:extLst>
              <p:ext uri="{D42A27DB-BD31-4B8C-83A1-F6EECF244321}">
                <p14:modId xmlns:p14="http://schemas.microsoft.com/office/powerpoint/2010/main" val="1926651071"/>
              </p:ext>
            </p:extLst>
          </p:nvPr>
        </p:nvGraphicFramePr>
        <p:xfrm>
          <a:off x="457200" y="1508760"/>
          <a:ext cx="8305799" cy="3596640"/>
        </p:xfrm>
        <a:graphic>
          <a:graphicData uri="http://schemas.openxmlformats.org/drawingml/2006/table">
            <a:tbl>
              <a:tblPr firstRow="1" bandRow="1">
                <a:tableStyleId>{5940675A-B579-460E-94D1-54222C63F5DA}</a:tableStyleId>
              </a:tblPr>
              <a:tblGrid>
                <a:gridCol w="2016537">
                  <a:extLst>
                    <a:ext uri="{9D8B030D-6E8A-4147-A177-3AD203B41FA5}">
                      <a16:colId xmlns:a16="http://schemas.microsoft.com/office/drawing/2014/main" val="20000"/>
                    </a:ext>
                  </a:extLst>
                </a:gridCol>
                <a:gridCol w="959842">
                  <a:extLst>
                    <a:ext uri="{9D8B030D-6E8A-4147-A177-3AD203B41FA5}">
                      <a16:colId xmlns:a16="http://schemas.microsoft.com/office/drawing/2014/main" val="20006"/>
                    </a:ext>
                  </a:extLst>
                </a:gridCol>
                <a:gridCol w="959842">
                  <a:extLst>
                    <a:ext uri="{9D8B030D-6E8A-4147-A177-3AD203B41FA5}">
                      <a16:colId xmlns:a16="http://schemas.microsoft.com/office/drawing/2014/main" val="20001"/>
                    </a:ext>
                  </a:extLst>
                </a:gridCol>
                <a:gridCol w="984676">
                  <a:extLst>
                    <a:ext uri="{9D8B030D-6E8A-4147-A177-3AD203B41FA5}">
                      <a16:colId xmlns:a16="http://schemas.microsoft.com/office/drawing/2014/main" val="20002"/>
                    </a:ext>
                  </a:extLst>
                </a:gridCol>
                <a:gridCol w="1368365">
                  <a:extLst>
                    <a:ext uri="{9D8B030D-6E8A-4147-A177-3AD203B41FA5}">
                      <a16:colId xmlns:a16="http://schemas.microsoft.com/office/drawing/2014/main" val="20003"/>
                    </a:ext>
                  </a:extLst>
                </a:gridCol>
                <a:gridCol w="1129957">
                  <a:extLst>
                    <a:ext uri="{9D8B030D-6E8A-4147-A177-3AD203B41FA5}">
                      <a16:colId xmlns:a16="http://schemas.microsoft.com/office/drawing/2014/main" val="20004"/>
                    </a:ext>
                  </a:extLst>
                </a:gridCol>
                <a:gridCol w="886580">
                  <a:extLst>
                    <a:ext uri="{9D8B030D-6E8A-4147-A177-3AD203B41FA5}">
                      <a16:colId xmlns:a16="http://schemas.microsoft.com/office/drawing/2014/main" val="20005"/>
                    </a:ext>
                  </a:extLst>
                </a:gridCol>
              </a:tblGrid>
              <a:tr h="383540">
                <a:tc>
                  <a:txBody>
                    <a:bodyPr/>
                    <a:lstStyle/>
                    <a:p>
                      <a:pPr algn="ctr"/>
                      <a:endParaRPr lang="en-US" sz="2000" b="1" dirty="0"/>
                    </a:p>
                  </a:txBody>
                  <a:tcPr/>
                </a:tc>
                <a:tc>
                  <a:txBody>
                    <a:bodyPr/>
                    <a:lstStyle/>
                    <a:p>
                      <a:pPr algn="ctr"/>
                      <a:endParaRPr lang="en-US" sz="2000" b="1" dirty="0"/>
                    </a:p>
                  </a:txBody>
                  <a:tcPr/>
                </a:tc>
                <a:tc>
                  <a:txBody>
                    <a:bodyPr/>
                    <a:lstStyle/>
                    <a:p>
                      <a:pPr algn="ctr"/>
                      <a:endParaRPr lang="en-US" sz="2000" b="1" dirty="0"/>
                    </a:p>
                  </a:txBody>
                  <a:tcPr/>
                </a:tc>
                <a:tc gridSpan="4">
                  <a:txBody>
                    <a:bodyPr/>
                    <a:lstStyle/>
                    <a:p>
                      <a:pPr algn="ctr"/>
                      <a:r>
                        <a:rPr lang="en-US" sz="2000" b="1" dirty="0"/>
                        <a:t>Advertising</a:t>
                      </a:r>
                    </a:p>
                  </a:txBody>
                  <a:tcPr/>
                </a:tc>
                <a:tc hMerge="1">
                  <a:txBody>
                    <a:bodyPr/>
                    <a:lstStyle/>
                    <a:p>
                      <a:pPr algn="ctr"/>
                      <a:endParaRPr lang="en-US" sz="2000" b="1" dirty="0"/>
                    </a:p>
                  </a:txBody>
                  <a:tcPr/>
                </a:tc>
                <a:tc hMerge="1">
                  <a:txBody>
                    <a:bodyPr/>
                    <a:lstStyle/>
                    <a:p>
                      <a:pPr algn="ctr"/>
                      <a:endParaRPr lang="en-US" sz="2000" b="1" dirty="0"/>
                    </a:p>
                  </a:txBody>
                  <a:tcPr/>
                </a:tc>
                <a:tc hMerge="1">
                  <a:txBody>
                    <a:bodyPr/>
                    <a:lstStyle/>
                    <a:p>
                      <a:pPr algn="ctr"/>
                      <a:endParaRPr lang="en-US" sz="2000" b="1" dirty="0"/>
                    </a:p>
                  </a:txBody>
                  <a:tcPr/>
                </a:tc>
                <a:extLst>
                  <a:ext uri="{0D108BD9-81ED-4DB2-BD59-A6C34878D82A}">
                    <a16:rowId xmlns:a16="http://schemas.microsoft.com/office/drawing/2014/main" val="10000"/>
                  </a:ext>
                </a:extLst>
              </a:tr>
              <a:tr h="383540">
                <a:tc>
                  <a:txBody>
                    <a:bodyPr/>
                    <a:lstStyle/>
                    <a:p>
                      <a:pPr algn="ctr"/>
                      <a:r>
                        <a:rPr lang="en-US" sz="2000" b="1" dirty="0"/>
                        <a:t>Regression </a:t>
                      </a:r>
                    </a:p>
                    <a:p>
                      <a:pPr algn="ctr"/>
                      <a:r>
                        <a:rPr lang="en-US" sz="2000" b="1" dirty="0"/>
                        <a:t>Characteristic</a:t>
                      </a:r>
                    </a:p>
                  </a:txBody>
                  <a:tcPr/>
                </a:tc>
                <a:tc>
                  <a:txBody>
                    <a:bodyPr/>
                    <a:lstStyle/>
                    <a:p>
                      <a:pPr algn="ctr"/>
                      <a:r>
                        <a:rPr lang="en-US" sz="2000" b="1" dirty="0"/>
                        <a:t>Lag Sales</a:t>
                      </a:r>
                    </a:p>
                  </a:txBody>
                  <a:tcPr/>
                </a:tc>
                <a:tc>
                  <a:txBody>
                    <a:bodyPr/>
                    <a:lstStyle/>
                    <a:p>
                      <a:pPr algn="ctr"/>
                      <a:r>
                        <a:rPr lang="en-US" sz="2000" b="1" dirty="0"/>
                        <a:t>Price</a:t>
                      </a:r>
                    </a:p>
                  </a:txBody>
                  <a:tcPr/>
                </a:tc>
                <a:tc>
                  <a:txBody>
                    <a:bodyPr/>
                    <a:lstStyle/>
                    <a:p>
                      <a:pPr algn="ctr"/>
                      <a:r>
                        <a:rPr lang="en-US" sz="2000" b="1" dirty="0"/>
                        <a:t>Print </a:t>
                      </a:r>
                    </a:p>
                  </a:txBody>
                  <a:tcPr/>
                </a:tc>
                <a:tc>
                  <a:txBody>
                    <a:bodyPr/>
                    <a:lstStyle/>
                    <a:p>
                      <a:pPr algn="ctr"/>
                      <a:r>
                        <a:rPr lang="en-US" sz="2000" b="1" dirty="0"/>
                        <a:t>Broadcast</a:t>
                      </a:r>
                    </a:p>
                  </a:txBody>
                  <a:tcPr/>
                </a:tc>
                <a:tc>
                  <a:txBody>
                    <a:bodyPr/>
                    <a:lstStyle/>
                    <a:p>
                      <a:pPr algn="ctr"/>
                      <a:r>
                        <a:rPr lang="en-US" sz="2000" b="1" dirty="0"/>
                        <a:t>Outdoor</a:t>
                      </a:r>
                    </a:p>
                  </a:txBody>
                  <a:tcPr/>
                </a:tc>
                <a:tc>
                  <a:txBody>
                    <a:bodyPr/>
                    <a:lstStyle/>
                    <a:p>
                      <a:pPr algn="ctr"/>
                      <a:r>
                        <a:rPr lang="en-US" sz="2000" b="1" dirty="0"/>
                        <a:t>Adj. R2</a:t>
                      </a:r>
                    </a:p>
                  </a:txBody>
                  <a:tcPr/>
                </a:tc>
                <a:extLst>
                  <a:ext uri="{0D108BD9-81ED-4DB2-BD59-A6C34878D82A}">
                    <a16:rowId xmlns:a16="http://schemas.microsoft.com/office/drawing/2014/main" val="10001"/>
                  </a:ext>
                </a:extLst>
              </a:tr>
              <a:tr h="383540">
                <a:tc>
                  <a:txBody>
                    <a:bodyPr/>
                    <a:lstStyle/>
                    <a:p>
                      <a:r>
                        <a:rPr lang="en-US" sz="2000" dirty="0"/>
                        <a:t>Change in Sales</a:t>
                      </a:r>
                    </a:p>
                  </a:txBody>
                  <a:tcPr/>
                </a:tc>
                <a:tc>
                  <a:txBody>
                    <a:bodyPr/>
                    <a:lstStyle/>
                    <a:p>
                      <a:pPr algn="ctr"/>
                      <a:r>
                        <a:rPr lang="en-US" sz="2000" dirty="0"/>
                        <a:t>--</a:t>
                      </a:r>
                    </a:p>
                  </a:txBody>
                  <a:tcPr/>
                </a:tc>
                <a:tc>
                  <a:txBody>
                    <a:bodyPr/>
                    <a:lstStyle/>
                    <a:p>
                      <a:pPr algn="r"/>
                      <a:r>
                        <a:rPr lang="en-US" sz="2000" dirty="0"/>
                        <a:t>-0.002</a:t>
                      </a:r>
                    </a:p>
                  </a:txBody>
                  <a:tcPr/>
                </a:tc>
                <a:tc>
                  <a:txBody>
                    <a:bodyPr/>
                    <a:lstStyle/>
                    <a:p>
                      <a:pPr algn="r"/>
                      <a:r>
                        <a:rPr lang="en-US" sz="2000" b="1" dirty="0"/>
                        <a:t>0.019</a:t>
                      </a:r>
                    </a:p>
                  </a:txBody>
                  <a:tcPr>
                    <a:solidFill>
                      <a:srgbClr val="FFCC00"/>
                    </a:solidFill>
                  </a:tcPr>
                </a:tc>
                <a:tc>
                  <a:txBody>
                    <a:bodyPr/>
                    <a:lstStyle/>
                    <a:p>
                      <a:pPr algn="r"/>
                      <a:r>
                        <a:rPr lang="en-US" sz="2000" dirty="0"/>
                        <a:t>-0.005</a:t>
                      </a:r>
                    </a:p>
                  </a:txBody>
                  <a:tcPr>
                    <a:solidFill>
                      <a:srgbClr val="FFCC00"/>
                    </a:solidFill>
                  </a:tcPr>
                </a:tc>
                <a:tc>
                  <a:txBody>
                    <a:bodyPr/>
                    <a:lstStyle/>
                    <a:p>
                      <a:pPr algn="r"/>
                      <a:r>
                        <a:rPr lang="en-US" sz="2000" b="1" dirty="0"/>
                        <a:t>-0.013</a:t>
                      </a:r>
                    </a:p>
                  </a:txBody>
                  <a:tcPr>
                    <a:solidFill>
                      <a:srgbClr val="FFCC00"/>
                    </a:solidFill>
                  </a:tcPr>
                </a:tc>
                <a:tc>
                  <a:txBody>
                    <a:bodyPr/>
                    <a:lstStyle/>
                    <a:p>
                      <a:pPr algn="r"/>
                      <a:r>
                        <a:rPr lang="en-US" sz="2000" dirty="0"/>
                        <a:t>0.10</a:t>
                      </a:r>
                    </a:p>
                  </a:txBody>
                  <a:tcPr/>
                </a:tc>
                <a:extLst>
                  <a:ext uri="{0D108BD9-81ED-4DB2-BD59-A6C34878D82A}">
                    <a16:rowId xmlns:a16="http://schemas.microsoft.com/office/drawing/2014/main" val="10003"/>
                  </a:ext>
                </a:extLst>
              </a:tr>
              <a:tr h="383540">
                <a:tc>
                  <a:txBody>
                    <a:bodyPr/>
                    <a:lstStyle/>
                    <a:p>
                      <a:r>
                        <a:rPr lang="en-US" sz="2000" dirty="0"/>
                        <a:t>Add</a:t>
                      </a:r>
                      <a:r>
                        <a:rPr lang="en-US" sz="2000" baseline="0" dirty="0"/>
                        <a:t> Brand Tier</a:t>
                      </a:r>
                      <a:endParaRPr lang="en-US" sz="2000" dirty="0"/>
                    </a:p>
                  </a:txBody>
                  <a:tcPr/>
                </a:tc>
                <a:tc>
                  <a:txBody>
                    <a:bodyPr/>
                    <a:lstStyle/>
                    <a:p>
                      <a:pPr algn="ctr"/>
                      <a:r>
                        <a:rPr lang="en-US" sz="2000" b="1" dirty="0"/>
                        <a:t>--</a:t>
                      </a:r>
                    </a:p>
                  </a:txBody>
                  <a:tcPr/>
                </a:tc>
                <a:tc>
                  <a:txBody>
                    <a:bodyPr/>
                    <a:lstStyle/>
                    <a:p>
                      <a:pPr algn="r"/>
                      <a:r>
                        <a:rPr lang="en-US" sz="2000" b="1" dirty="0"/>
                        <a:t>-0.04</a:t>
                      </a:r>
                    </a:p>
                  </a:txBody>
                  <a:tcPr/>
                </a:tc>
                <a:tc>
                  <a:txBody>
                    <a:bodyPr/>
                    <a:lstStyle/>
                    <a:p>
                      <a:pPr algn="r"/>
                      <a:r>
                        <a:rPr lang="en-US" sz="2000" b="1" dirty="0"/>
                        <a:t>0.011</a:t>
                      </a:r>
                    </a:p>
                  </a:txBody>
                  <a:tcPr>
                    <a:solidFill>
                      <a:srgbClr val="FFCC00"/>
                    </a:solidFill>
                  </a:tcPr>
                </a:tc>
                <a:tc>
                  <a:txBody>
                    <a:bodyPr/>
                    <a:lstStyle/>
                    <a:p>
                      <a:pPr algn="r"/>
                      <a:r>
                        <a:rPr lang="en-US" sz="2000" dirty="0"/>
                        <a:t>-0.006</a:t>
                      </a:r>
                    </a:p>
                  </a:txBody>
                  <a:tcPr>
                    <a:solidFill>
                      <a:srgbClr val="FFCC00"/>
                    </a:solidFill>
                  </a:tcPr>
                </a:tc>
                <a:tc>
                  <a:txBody>
                    <a:bodyPr/>
                    <a:lstStyle/>
                    <a:p>
                      <a:pPr algn="r"/>
                      <a:r>
                        <a:rPr lang="en-US" sz="2000" b="1" dirty="0"/>
                        <a:t>-0.014</a:t>
                      </a:r>
                    </a:p>
                  </a:txBody>
                  <a:tcPr>
                    <a:solidFill>
                      <a:srgbClr val="FFCC00"/>
                    </a:solidFill>
                  </a:tcPr>
                </a:tc>
                <a:tc>
                  <a:txBody>
                    <a:bodyPr/>
                    <a:lstStyle/>
                    <a:p>
                      <a:pPr algn="r"/>
                      <a:r>
                        <a:rPr lang="en-US" sz="2000" dirty="0"/>
                        <a:t>0.11</a:t>
                      </a:r>
                    </a:p>
                  </a:txBody>
                  <a:tcPr/>
                </a:tc>
                <a:extLst>
                  <a:ext uri="{0D108BD9-81ED-4DB2-BD59-A6C34878D82A}">
                    <a16:rowId xmlns:a16="http://schemas.microsoft.com/office/drawing/2014/main" val="10004"/>
                  </a:ext>
                </a:extLst>
              </a:tr>
              <a:tr h="383540">
                <a:tc>
                  <a:txBody>
                    <a:bodyPr/>
                    <a:lstStyle/>
                    <a:p>
                      <a:r>
                        <a:rPr lang="en-US" sz="2000" dirty="0"/>
                        <a:t>Add Competition and lag market share</a:t>
                      </a:r>
                    </a:p>
                  </a:txBody>
                  <a:tcPr/>
                </a:tc>
                <a:tc>
                  <a:txBody>
                    <a:bodyPr/>
                    <a:lstStyle/>
                    <a:p>
                      <a:pPr algn="ctr"/>
                      <a:r>
                        <a:rPr lang="en-US" sz="2000" b="1" dirty="0"/>
                        <a:t>--</a:t>
                      </a:r>
                    </a:p>
                  </a:txBody>
                  <a:tcPr/>
                </a:tc>
                <a:tc>
                  <a:txBody>
                    <a:bodyPr/>
                    <a:lstStyle/>
                    <a:p>
                      <a:pPr algn="r"/>
                      <a:r>
                        <a:rPr lang="en-US" sz="2000" b="1" dirty="0"/>
                        <a:t>-0.064</a:t>
                      </a:r>
                    </a:p>
                  </a:txBody>
                  <a:tcPr/>
                </a:tc>
                <a:tc>
                  <a:txBody>
                    <a:bodyPr/>
                    <a:lstStyle/>
                    <a:p>
                      <a:pPr algn="r"/>
                      <a:r>
                        <a:rPr lang="en-US" sz="2000" b="1" dirty="0"/>
                        <a:t>0.015</a:t>
                      </a:r>
                    </a:p>
                  </a:txBody>
                  <a:tcPr>
                    <a:solidFill>
                      <a:srgbClr val="FFCC00"/>
                    </a:solidFill>
                  </a:tcPr>
                </a:tc>
                <a:tc>
                  <a:txBody>
                    <a:bodyPr/>
                    <a:lstStyle/>
                    <a:p>
                      <a:pPr algn="r"/>
                      <a:r>
                        <a:rPr lang="en-US" sz="2000" b="0" dirty="0"/>
                        <a:t>-0.002</a:t>
                      </a:r>
                    </a:p>
                  </a:txBody>
                  <a:tcPr>
                    <a:solidFill>
                      <a:srgbClr val="FFCC00"/>
                    </a:solidFill>
                  </a:tcPr>
                </a:tc>
                <a:tc>
                  <a:txBody>
                    <a:bodyPr/>
                    <a:lstStyle/>
                    <a:p>
                      <a:pPr algn="r"/>
                      <a:r>
                        <a:rPr lang="en-US" sz="2000" b="0" dirty="0"/>
                        <a:t>-0.008</a:t>
                      </a:r>
                    </a:p>
                  </a:txBody>
                  <a:tcPr>
                    <a:solidFill>
                      <a:srgbClr val="FFCC00"/>
                    </a:solidFill>
                  </a:tcPr>
                </a:tc>
                <a:tc>
                  <a:txBody>
                    <a:bodyPr/>
                    <a:lstStyle/>
                    <a:p>
                      <a:pPr algn="r"/>
                      <a:r>
                        <a:rPr lang="en-US" sz="2000" dirty="0"/>
                        <a:t>0.23</a:t>
                      </a:r>
                    </a:p>
                  </a:txBody>
                  <a:tcPr/>
                </a:tc>
                <a:extLst>
                  <a:ext uri="{0D108BD9-81ED-4DB2-BD59-A6C34878D82A}">
                    <a16:rowId xmlns:a16="http://schemas.microsoft.com/office/drawing/2014/main" val="10005"/>
                  </a:ext>
                </a:extLst>
              </a:tr>
              <a:tr h="383540">
                <a:tc>
                  <a:txBody>
                    <a:bodyPr/>
                    <a:lstStyle/>
                    <a:p>
                      <a:r>
                        <a:rPr lang="en-US" sz="2000" dirty="0"/>
                        <a:t>Add New</a:t>
                      </a:r>
                      <a:r>
                        <a:rPr lang="en-US" sz="2000" baseline="0" dirty="0"/>
                        <a:t> Product Intro</a:t>
                      </a:r>
                      <a:endParaRPr lang="en-US" sz="2000" dirty="0"/>
                    </a:p>
                  </a:txBody>
                  <a:tcPr/>
                </a:tc>
                <a:tc>
                  <a:txBody>
                    <a:bodyPr/>
                    <a:lstStyle/>
                    <a:p>
                      <a:pPr algn="ctr"/>
                      <a:r>
                        <a:rPr lang="en-US" sz="2000" b="1" dirty="0"/>
                        <a:t>--</a:t>
                      </a:r>
                    </a:p>
                  </a:txBody>
                  <a:tcPr/>
                </a:tc>
                <a:tc>
                  <a:txBody>
                    <a:bodyPr/>
                    <a:lstStyle/>
                    <a:p>
                      <a:pPr algn="r"/>
                      <a:r>
                        <a:rPr lang="en-US" sz="2000" b="1" dirty="0"/>
                        <a:t>-.092</a:t>
                      </a:r>
                    </a:p>
                  </a:txBody>
                  <a:tcPr/>
                </a:tc>
                <a:tc>
                  <a:txBody>
                    <a:bodyPr/>
                    <a:lstStyle/>
                    <a:p>
                      <a:pPr algn="r"/>
                      <a:r>
                        <a:rPr lang="en-US" sz="2000" b="1" dirty="0"/>
                        <a:t>.016</a:t>
                      </a:r>
                    </a:p>
                  </a:txBody>
                  <a:tcPr>
                    <a:solidFill>
                      <a:srgbClr val="FFCC00"/>
                    </a:solidFill>
                  </a:tcPr>
                </a:tc>
                <a:tc>
                  <a:txBody>
                    <a:bodyPr/>
                    <a:lstStyle/>
                    <a:p>
                      <a:pPr algn="r"/>
                      <a:r>
                        <a:rPr lang="en-US" sz="2000" b="0" dirty="0"/>
                        <a:t>.003</a:t>
                      </a:r>
                    </a:p>
                  </a:txBody>
                  <a:tcPr>
                    <a:solidFill>
                      <a:srgbClr val="FFCC00"/>
                    </a:solidFill>
                  </a:tcPr>
                </a:tc>
                <a:tc>
                  <a:txBody>
                    <a:bodyPr/>
                    <a:lstStyle/>
                    <a:p>
                      <a:pPr algn="r"/>
                      <a:r>
                        <a:rPr lang="en-US" sz="2000" b="1" dirty="0"/>
                        <a:t>-.010</a:t>
                      </a:r>
                    </a:p>
                  </a:txBody>
                  <a:tcPr>
                    <a:solidFill>
                      <a:srgbClr val="FFCC00"/>
                    </a:solidFill>
                  </a:tcPr>
                </a:tc>
                <a:tc>
                  <a:txBody>
                    <a:bodyPr/>
                    <a:lstStyle/>
                    <a:p>
                      <a:pPr algn="r"/>
                      <a:r>
                        <a:rPr lang="en-US" sz="2000" dirty="0"/>
                        <a:t>0.37</a:t>
                      </a:r>
                    </a:p>
                  </a:txBody>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22488058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Print and Outdoor Advertising</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237053441"/>
              </p:ext>
            </p:extLst>
          </p:nvPr>
        </p:nvGraphicFramePr>
        <p:xfrm>
          <a:off x="685800" y="914400"/>
          <a:ext cx="7772400" cy="1112520"/>
        </p:xfrm>
        <a:graphic>
          <a:graphicData uri="http://schemas.openxmlformats.org/drawingml/2006/table">
            <a:tbl>
              <a:tblPr firstRow="1" bandRow="1">
                <a:tableStyleId>{9D7B26C5-4107-4FEC-AEDC-1716B250A1EF}</a:tableStyleId>
              </a:tblPr>
              <a:tblGrid>
                <a:gridCol w="2590800">
                  <a:extLst>
                    <a:ext uri="{9D8B030D-6E8A-4147-A177-3AD203B41FA5}">
                      <a16:colId xmlns:a16="http://schemas.microsoft.com/office/drawing/2014/main" val="20000"/>
                    </a:ext>
                  </a:extLst>
                </a:gridCol>
                <a:gridCol w="2590800">
                  <a:extLst>
                    <a:ext uri="{9D8B030D-6E8A-4147-A177-3AD203B41FA5}">
                      <a16:colId xmlns:a16="http://schemas.microsoft.com/office/drawing/2014/main" val="20001"/>
                    </a:ext>
                  </a:extLst>
                </a:gridCol>
                <a:gridCol w="2590800">
                  <a:extLst>
                    <a:ext uri="{9D8B030D-6E8A-4147-A177-3AD203B41FA5}">
                      <a16:colId xmlns:a16="http://schemas.microsoft.com/office/drawing/2014/main" val="20002"/>
                    </a:ext>
                  </a:extLst>
                </a:gridCol>
              </a:tblGrid>
              <a:tr h="370840">
                <a:tc>
                  <a:txBody>
                    <a:bodyPr/>
                    <a:lstStyle/>
                    <a:p>
                      <a:pPr algn="ctr"/>
                      <a:endParaRPr lang="en-US" b="0" dirty="0"/>
                    </a:p>
                  </a:txBody>
                  <a:tcPr/>
                </a:tc>
                <a:tc>
                  <a:txBody>
                    <a:bodyPr/>
                    <a:lstStyle/>
                    <a:p>
                      <a:pPr algn="ctr"/>
                      <a:r>
                        <a:rPr lang="en-US" b="0" dirty="0"/>
                        <a:t>Outdoor</a:t>
                      </a:r>
                    </a:p>
                  </a:txBody>
                  <a:tcPr/>
                </a:tc>
                <a:tc>
                  <a:txBody>
                    <a:bodyPr/>
                    <a:lstStyle/>
                    <a:p>
                      <a:pPr algn="ctr"/>
                      <a:r>
                        <a:rPr lang="en-US" b="0" dirty="0"/>
                        <a:t>Print</a:t>
                      </a:r>
                    </a:p>
                  </a:txBody>
                  <a:tcPr/>
                </a:tc>
                <a:extLst>
                  <a:ext uri="{0D108BD9-81ED-4DB2-BD59-A6C34878D82A}">
                    <a16:rowId xmlns:a16="http://schemas.microsoft.com/office/drawing/2014/main" val="10000"/>
                  </a:ext>
                </a:extLst>
              </a:tr>
              <a:tr h="370840">
                <a:tc>
                  <a:txBody>
                    <a:bodyPr/>
                    <a:lstStyle/>
                    <a:p>
                      <a:pPr algn="ctr"/>
                      <a:r>
                        <a:rPr lang="en-US" b="0" dirty="0"/>
                        <a:t>Outdoor</a:t>
                      </a:r>
                    </a:p>
                  </a:txBody>
                  <a:tcPr>
                    <a:noFill/>
                  </a:tcPr>
                </a:tc>
                <a:tc>
                  <a:txBody>
                    <a:bodyPr/>
                    <a:lstStyle/>
                    <a:p>
                      <a:pPr algn="ctr"/>
                      <a:r>
                        <a:rPr lang="en-US" b="0" dirty="0"/>
                        <a:t>1</a:t>
                      </a:r>
                    </a:p>
                  </a:txBody>
                  <a:tcPr>
                    <a:noFill/>
                  </a:tcPr>
                </a:tc>
                <a:tc>
                  <a:txBody>
                    <a:bodyPr/>
                    <a:lstStyle/>
                    <a:p>
                      <a:pPr algn="ctr"/>
                      <a:endParaRPr lang="en-US" b="0" dirty="0"/>
                    </a:p>
                  </a:txBody>
                  <a:tcPr>
                    <a:noFill/>
                  </a:tcPr>
                </a:tc>
                <a:extLst>
                  <a:ext uri="{0D108BD9-81ED-4DB2-BD59-A6C34878D82A}">
                    <a16:rowId xmlns:a16="http://schemas.microsoft.com/office/drawing/2014/main" val="10001"/>
                  </a:ext>
                </a:extLst>
              </a:tr>
              <a:tr h="370840">
                <a:tc>
                  <a:txBody>
                    <a:bodyPr/>
                    <a:lstStyle/>
                    <a:p>
                      <a:pPr algn="ctr"/>
                      <a:r>
                        <a:rPr lang="en-US" b="0" dirty="0"/>
                        <a:t>Print</a:t>
                      </a:r>
                    </a:p>
                  </a:txBody>
                  <a:tcPr/>
                </a:tc>
                <a:tc>
                  <a:txBody>
                    <a:bodyPr/>
                    <a:lstStyle/>
                    <a:p>
                      <a:pPr algn="ctr"/>
                      <a:r>
                        <a:rPr lang="en-US" b="0" dirty="0">
                          <a:highlight>
                            <a:srgbClr val="FFFF00"/>
                          </a:highlight>
                        </a:rPr>
                        <a:t>0.53</a:t>
                      </a:r>
                    </a:p>
                  </a:txBody>
                  <a:tcPr/>
                </a:tc>
                <a:tc>
                  <a:txBody>
                    <a:bodyPr/>
                    <a:lstStyle/>
                    <a:p>
                      <a:pPr algn="ctr"/>
                      <a:r>
                        <a:rPr lang="en-US" b="0" dirty="0"/>
                        <a:t>1</a:t>
                      </a:r>
                    </a:p>
                  </a:txBody>
                  <a:tcPr/>
                </a:tc>
                <a:extLst>
                  <a:ext uri="{0D108BD9-81ED-4DB2-BD59-A6C34878D82A}">
                    <a16:rowId xmlns:a16="http://schemas.microsoft.com/office/drawing/2014/main" val="10002"/>
                  </a:ext>
                </a:extLst>
              </a:tr>
            </a:tbl>
          </a:graphicData>
        </a:graphic>
      </p:graphicFrame>
      <p:graphicFrame>
        <p:nvGraphicFramePr>
          <p:cNvPr id="5" name="Content Placeholder 3"/>
          <p:cNvGraphicFramePr>
            <a:graphicFrameLocks/>
          </p:cNvGraphicFramePr>
          <p:nvPr>
            <p:extLst>
              <p:ext uri="{D42A27DB-BD31-4B8C-83A1-F6EECF244321}">
                <p14:modId xmlns:p14="http://schemas.microsoft.com/office/powerpoint/2010/main" val="2970111478"/>
              </p:ext>
            </p:extLst>
          </p:nvPr>
        </p:nvGraphicFramePr>
        <p:xfrm>
          <a:off x="685800" y="2438400"/>
          <a:ext cx="6858000" cy="1493520"/>
        </p:xfrm>
        <a:graphic>
          <a:graphicData uri="http://schemas.openxmlformats.org/drawingml/2006/table">
            <a:tbl>
              <a:tblPr firstRow="1" bandRow="1">
                <a:tableStyleId>{5940675A-B579-460E-94D1-54222C63F5DA}</a:tableStyleId>
              </a:tblPr>
              <a:tblGrid>
                <a:gridCol w="2827286">
                  <a:extLst>
                    <a:ext uri="{9D8B030D-6E8A-4147-A177-3AD203B41FA5}">
                      <a16:colId xmlns:a16="http://schemas.microsoft.com/office/drawing/2014/main" val="20000"/>
                    </a:ext>
                  </a:extLst>
                </a:gridCol>
                <a:gridCol w="1345747">
                  <a:extLst>
                    <a:ext uri="{9D8B030D-6E8A-4147-A177-3AD203B41FA5}">
                      <a16:colId xmlns:a16="http://schemas.microsoft.com/office/drawing/2014/main" val="20001"/>
                    </a:ext>
                  </a:extLst>
                </a:gridCol>
                <a:gridCol w="1618167">
                  <a:extLst>
                    <a:ext uri="{9D8B030D-6E8A-4147-A177-3AD203B41FA5}">
                      <a16:colId xmlns:a16="http://schemas.microsoft.com/office/drawing/2014/main" val="20002"/>
                    </a:ext>
                  </a:extLst>
                </a:gridCol>
                <a:gridCol w="1066800">
                  <a:extLst>
                    <a:ext uri="{9D8B030D-6E8A-4147-A177-3AD203B41FA5}">
                      <a16:colId xmlns:a16="http://schemas.microsoft.com/office/drawing/2014/main" val="20004"/>
                    </a:ext>
                  </a:extLst>
                </a:gridCol>
              </a:tblGrid>
              <a:tr h="383540">
                <a:tc>
                  <a:txBody>
                    <a:bodyPr/>
                    <a:lstStyle/>
                    <a:p>
                      <a:pPr algn="ctr"/>
                      <a:endParaRPr lang="en-US" sz="2000" b="1" dirty="0"/>
                    </a:p>
                  </a:txBody>
                  <a:tcPr/>
                </a:tc>
                <a:tc>
                  <a:txBody>
                    <a:bodyPr/>
                    <a:lstStyle/>
                    <a:p>
                      <a:pPr algn="ctr"/>
                      <a:endParaRPr lang="en-US" sz="2000" b="1" dirty="0"/>
                    </a:p>
                  </a:txBody>
                  <a:tcPr/>
                </a:tc>
                <a:tc>
                  <a:txBody>
                    <a:bodyPr/>
                    <a:lstStyle/>
                    <a:p>
                      <a:pPr algn="ctr"/>
                      <a:r>
                        <a:rPr lang="en-US" sz="2000" b="1" dirty="0"/>
                        <a:t>Advertising</a:t>
                      </a:r>
                    </a:p>
                  </a:txBody>
                  <a:tcPr/>
                </a:tc>
                <a:tc>
                  <a:txBody>
                    <a:bodyPr/>
                    <a:lstStyle/>
                    <a:p>
                      <a:pPr algn="ctr"/>
                      <a:endParaRPr lang="en-US" sz="2000" b="1" dirty="0"/>
                    </a:p>
                  </a:txBody>
                  <a:tcPr/>
                </a:tc>
                <a:extLst>
                  <a:ext uri="{0D108BD9-81ED-4DB2-BD59-A6C34878D82A}">
                    <a16:rowId xmlns:a16="http://schemas.microsoft.com/office/drawing/2014/main" val="10000"/>
                  </a:ext>
                </a:extLst>
              </a:tr>
              <a:tr h="383540">
                <a:tc>
                  <a:txBody>
                    <a:bodyPr/>
                    <a:lstStyle/>
                    <a:p>
                      <a:pPr algn="ctr"/>
                      <a:r>
                        <a:rPr lang="en-US" sz="2000" b="1" dirty="0"/>
                        <a:t>Regression </a:t>
                      </a:r>
                    </a:p>
                    <a:p>
                      <a:pPr algn="ctr"/>
                      <a:r>
                        <a:rPr lang="en-US" sz="2000" b="1" dirty="0"/>
                        <a:t>Characteristic</a:t>
                      </a:r>
                    </a:p>
                  </a:txBody>
                  <a:tcPr/>
                </a:tc>
                <a:tc>
                  <a:txBody>
                    <a:bodyPr/>
                    <a:lstStyle/>
                    <a:p>
                      <a:pPr algn="ctr"/>
                      <a:r>
                        <a:rPr lang="en-US" sz="2000" b="1" dirty="0"/>
                        <a:t>Price</a:t>
                      </a:r>
                    </a:p>
                  </a:txBody>
                  <a:tcPr/>
                </a:tc>
                <a:tc>
                  <a:txBody>
                    <a:bodyPr/>
                    <a:lstStyle/>
                    <a:p>
                      <a:pPr algn="ctr"/>
                      <a:r>
                        <a:rPr lang="en-US" sz="2000" b="1" dirty="0"/>
                        <a:t>Print &amp; </a:t>
                      </a:r>
                    </a:p>
                    <a:p>
                      <a:pPr algn="ctr"/>
                      <a:r>
                        <a:rPr lang="en-US" sz="2000" b="1" dirty="0"/>
                        <a:t>Outdoor </a:t>
                      </a:r>
                    </a:p>
                  </a:txBody>
                  <a:tcPr/>
                </a:tc>
                <a:tc>
                  <a:txBody>
                    <a:bodyPr/>
                    <a:lstStyle/>
                    <a:p>
                      <a:pPr algn="ctr"/>
                      <a:r>
                        <a:rPr lang="en-US" sz="2000" b="1" dirty="0"/>
                        <a:t>Adj. R2</a:t>
                      </a:r>
                    </a:p>
                  </a:txBody>
                  <a:tcPr/>
                </a:tc>
                <a:extLst>
                  <a:ext uri="{0D108BD9-81ED-4DB2-BD59-A6C34878D82A}">
                    <a16:rowId xmlns:a16="http://schemas.microsoft.com/office/drawing/2014/main" val="10001"/>
                  </a:ext>
                </a:extLst>
              </a:tr>
              <a:tr h="383540">
                <a:tc>
                  <a:txBody>
                    <a:bodyPr/>
                    <a:lstStyle/>
                    <a:p>
                      <a:r>
                        <a:rPr lang="en-US" sz="2000" dirty="0"/>
                        <a:t>Print</a:t>
                      </a:r>
                      <a:r>
                        <a:rPr lang="en-US" sz="2000" baseline="0" dirty="0"/>
                        <a:t> &amp; Outdoor</a:t>
                      </a:r>
                      <a:endParaRPr lang="en-US" sz="2000" dirty="0"/>
                    </a:p>
                  </a:txBody>
                  <a:tcPr/>
                </a:tc>
                <a:tc>
                  <a:txBody>
                    <a:bodyPr/>
                    <a:lstStyle/>
                    <a:p>
                      <a:pPr algn="ctr"/>
                      <a:r>
                        <a:rPr lang="en-US" b="1" dirty="0"/>
                        <a:t>-0.04</a:t>
                      </a:r>
                    </a:p>
                  </a:txBody>
                  <a:tcPr/>
                </a:tc>
                <a:tc>
                  <a:txBody>
                    <a:bodyPr/>
                    <a:lstStyle/>
                    <a:p>
                      <a:pPr algn="ctr"/>
                      <a:r>
                        <a:rPr lang="en-US" b="1" dirty="0"/>
                        <a:t>0.005</a:t>
                      </a:r>
                    </a:p>
                  </a:txBody>
                  <a:tcPr/>
                </a:tc>
                <a:tc>
                  <a:txBody>
                    <a:bodyPr/>
                    <a:lstStyle/>
                    <a:p>
                      <a:pPr algn="ctr"/>
                      <a:r>
                        <a:rPr lang="en-US" dirty="0"/>
                        <a:t>0.13</a:t>
                      </a:r>
                    </a:p>
                  </a:txBody>
                  <a:tcPr/>
                </a:tc>
                <a:extLst>
                  <a:ext uri="{0D108BD9-81ED-4DB2-BD59-A6C34878D82A}">
                    <a16:rowId xmlns:a16="http://schemas.microsoft.com/office/drawing/2014/main" val="10002"/>
                  </a:ext>
                </a:extLst>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a:t>
            </a:r>
          </a:p>
        </p:txBody>
      </p:sp>
      <p:sp>
        <p:nvSpPr>
          <p:cNvPr id="3" name="Content Placeholder 2"/>
          <p:cNvSpPr>
            <a:spLocks noGrp="1"/>
          </p:cNvSpPr>
          <p:nvPr>
            <p:ph idx="1"/>
          </p:nvPr>
        </p:nvSpPr>
        <p:spPr>
          <a:xfrm>
            <a:off x="381000" y="1066800"/>
            <a:ext cx="8458200" cy="4038600"/>
          </a:xfrm>
        </p:spPr>
        <p:txBody>
          <a:bodyPr>
            <a:normAutofit fontScale="85000" lnSpcReduction="10000"/>
          </a:bodyPr>
          <a:lstStyle/>
          <a:p>
            <a:r>
              <a:rPr lang="en-US" dirty="0"/>
              <a:t>Regression is an important part of an analytics tool kit.</a:t>
            </a:r>
          </a:p>
          <a:p>
            <a:endParaRPr lang="en-US" dirty="0"/>
          </a:p>
          <a:p>
            <a:r>
              <a:rPr lang="en-US" dirty="0"/>
              <a:t>It allows us to understand if two variables are related to each other.</a:t>
            </a:r>
          </a:p>
          <a:p>
            <a:endParaRPr lang="en-US" dirty="0"/>
          </a:p>
          <a:p>
            <a:r>
              <a:rPr lang="en-US" dirty="0"/>
              <a:t>In this session we will</a:t>
            </a:r>
          </a:p>
          <a:p>
            <a:pPr lvl="1"/>
            <a:r>
              <a:rPr lang="en-US" dirty="0"/>
              <a:t>Understand how to interpret regression outputs</a:t>
            </a:r>
          </a:p>
          <a:p>
            <a:pPr lvl="1"/>
            <a:r>
              <a:rPr lang="en-US" dirty="0"/>
              <a:t>Understand confounding effects and the biases introduced by missing variables</a:t>
            </a:r>
          </a:p>
          <a:p>
            <a:pPr lvl="1"/>
            <a:endParaRPr lang="en-US" dirty="0"/>
          </a:p>
          <a:p>
            <a:pPr lvl="1"/>
            <a:endParaRPr lang="en-US" dirty="0"/>
          </a:p>
        </p:txBody>
      </p:sp>
    </p:spTree>
    <p:extLst>
      <p:ext uri="{BB962C8B-B14F-4D97-AF65-F5344CB8AC3E}">
        <p14:creationId xmlns:p14="http://schemas.microsoft.com/office/powerpoint/2010/main" val="34255323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143" y="857250"/>
            <a:ext cx="9141714" cy="51435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685800" fontAlgn="auto">
              <a:spcBef>
                <a:spcPts val="0"/>
              </a:spcBef>
              <a:spcAft>
                <a:spcPts val="0"/>
              </a:spcAft>
            </a:pPr>
            <a:endParaRPr lang="en-US" sz="1350">
              <a:solidFill>
                <a:prstClr val="white"/>
              </a:solidFill>
              <a:latin typeface="Calibri" panose="020F0502020204030204"/>
            </a:endParaRPr>
          </a:p>
        </p:txBody>
      </p:sp>
      <p:pic>
        <p:nvPicPr>
          <p:cNvPr id="3" name="Picture 2" descr="A screenshot of a person&#10;&#10;Description automatically generated">
            <a:extLst>
              <a:ext uri="{FF2B5EF4-FFF2-40B4-BE49-F238E27FC236}">
                <a16:creationId xmlns:a16="http://schemas.microsoft.com/office/drawing/2014/main" id="{1B6D4B22-5546-4F2A-AC6A-A7D3B4182A2B}"/>
              </a:ext>
            </a:extLst>
          </p:cNvPr>
          <p:cNvPicPr>
            <a:picLocks noChangeAspect="1"/>
          </p:cNvPicPr>
          <p:nvPr/>
        </p:nvPicPr>
        <p:blipFill rotWithShape="1">
          <a:blip r:embed="rId2"/>
          <a:srcRect b="15746"/>
          <a:stretch/>
        </p:blipFill>
        <p:spPr>
          <a:xfrm>
            <a:off x="-1128" y="954981"/>
            <a:ext cx="9143985" cy="5142539"/>
          </a:xfrm>
          <a:prstGeom prst="rect">
            <a:avLst/>
          </a:prstGeom>
        </p:spPr>
      </p:pic>
    </p:spTree>
    <p:extLst>
      <p:ext uri="{BB962C8B-B14F-4D97-AF65-F5344CB8AC3E}">
        <p14:creationId xmlns:p14="http://schemas.microsoft.com/office/powerpoint/2010/main" val="6666638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7B7F5B2-33E3-46BE-922E-FBEC6A497976}"/>
              </a:ext>
            </a:extLst>
          </p:cNvPr>
          <p:cNvSpPr/>
          <p:nvPr/>
        </p:nvSpPr>
        <p:spPr>
          <a:xfrm>
            <a:off x="1114951" y="1946957"/>
            <a:ext cx="1931180" cy="11107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r>
              <a:rPr lang="en-US" sz="1350" dirty="0">
                <a:solidFill>
                  <a:prstClr val="white"/>
                </a:solidFill>
                <a:latin typeface="Calibri" panose="020F0502020204030204"/>
              </a:rPr>
              <a:t>Omitted Variable Bias</a:t>
            </a:r>
          </a:p>
        </p:txBody>
      </p:sp>
      <p:sp>
        <p:nvSpPr>
          <p:cNvPr id="6" name="Rectangle 5">
            <a:extLst>
              <a:ext uri="{FF2B5EF4-FFF2-40B4-BE49-F238E27FC236}">
                <a16:creationId xmlns:a16="http://schemas.microsoft.com/office/drawing/2014/main" id="{52208EBB-3CF4-4913-850B-80E272262785}"/>
              </a:ext>
            </a:extLst>
          </p:cNvPr>
          <p:cNvSpPr/>
          <p:nvPr/>
        </p:nvSpPr>
        <p:spPr>
          <a:xfrm>
            <a:off x="1114951" y="3592736"/>
            <a:ext cx="1931180" cy="11107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r>
              <a:rPr lang="en-US" sz="1350" dirty="0">
                <a:solidFill>
                  <a:prstClr val="white"/>
                </a:solidFill>
                <a:latin typeface="Calibri" panose="020F0502020204030204"/>
              </a:rPr>
              <a:t>Multicollinearity</a:t>
            </a:r>
          </a:p>
        </p:txBody>
      </p:sp>
      <p:cxnSp>
        <p:nvCxnSpPr>
          <p:cNvPr id="8" name="Straight Arrow Connector 7">
            <a:extLst>
              <a:ext uri="{FF2B5EF4-FFF2-40B4-BE49-F238E27FC236}">
                <a16:creationId xmlns:a16="http://schemas.microsoft.com/office/drawing/2014/main" id="{F194942B-61E6-4188-A46C-26CDE7A2790C}"/>
              </a:ext>
            </a:extLst>
          </p:cNvPr>
          <p:cNvCxnSpPr>
            <a:stCxn id="4" idx="3"/>
          </p:cNvCxnSpPr>
          <p:nvPr/>
        </p:nvCxnSpPr>
        <p:spPr>
          <a:xfrm flipV="1">
            <a:off x="3046131" y="2489707"/>
            <a:ext cx="1480991" cy="1262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10" name="Rectangle 9">
            <a:extLst>
              <a:ext uri="{FF2B5EF4-FFF2-40B4-BE49-F238E27FC236}">
                <a16:creationId xmlns:a16="http://schemas.microsoft.com/office/drawing/2014/main" id="{BFA16118-3B81-4223-B9C6-5FD8AE00AA8F}"/>
              </a:ext>
            </a:extLst>
          </p:cNvPr>
          <p:cNvSpPr/>
          <p:nvPr/>
        </p:nvSpPr>
        <p:spPr>
          <a:xfrm>
            <a:off x="4565689" y="1940645"/>
            <a:ext cx="1931180" cy="1110744"/>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r>
              <a:rPr lang="en-US" sz="1350" dirty="0">
                <a:solidFill>
                  <a:prstClr val="black"/>
                </a:solidFill>
                <a:latin typeface="Calibri" panose="020F0502020204030204"/>
              </a:rPr>
              <a:t>Coefficient Value</a:t>
            </a:r>
          </a:p>
        </p:txBody>
      </p:sp>
      <p:sp>
        <p:nvSpPr>
          <p:cNvPr id="12" name="Rectangle 11">
            <a:extLst>
              <a:ext uri="{FF2B5EF4-FFF2-40B4-BE49-F238E27FC236}">
                <a16:creationId xmlns:a16="http://schemas.microsoft.com/office/drawing/2014/main" id="{261828A5-5F0E-4995-8C7F-6B0B09025DE1}"/>
              </a:ext>
            </a:extLst>
          </p:cNvPr>
          <p:cNvSpPr/>
          <p:nvPr/>
        </p:nvSpPr>
        <p:spPr>
          <a:xfrm>
            <a:off x="4572000" y="3519107"/>
            <a:ext cx="1931180" cy="1110744"/>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r>
              <a:rPr lang="en-US" sz="1350" dirty="0">
                <a:solidFill>
                  <a:prstClr val="black"/>
                </a:solidFill>
                <a:latin typeface="Calibri" panose="020F0502020204030204"/>
              </a:rPr>
              <a:t>Coefficient Standard Error</a:t>
            </a:r>
          </a:p>
        </p:txBody>
      </p:sp>
      <p:cxnSp>
        <p:nvCxnSpPr>
          <p:cNvPr id="13" name="Straight Arrow Connector 12">
            <a:extLst>
              <a:ext uri="{FF2B5EF4-FFF2-40B4-BE49-F238E27FC236}">
                <a16:creationId xmlns:a16="http://schemas.microsoft.com/office/drawing/2014/main" id="{748CC1D8-8521-4935-98B5-809E5D12B245}"/>
              </a:ext>
            </a:extLst>
          </p:cNvPr>
          <p:cNvCxnSpPr/>
          <p:nvPr/>
        </p:nvCxnSpPr>
        <p:spPr>
          <a:xfrm flipV="1">
            <a:off x="3091009" y="4074480"/>
            <a:ext cx="1480991" cy="1262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14" name="TextBox 13">
            <a:extLst>
              <a:ext uri="{FF2B5EF4-FFF2-40B4-BE49-F238E27FC236}">
                <a16:creationId xmlns:a16="http://schemas.microsoft.com/office/drawing/2014/main" id="{13256523-4208-4F33-977F-FB99102A29E2}"/>
              </a:ext>
            </a:extLst>
          </p:cNvPr>
          <p:cNvSpPr txBox="1"/>
          <p:nvPr/>
        </p:nvSpPr>
        <p:spPr>
          <a:xfrm>
            <a:off x="3598347" y="1990705"/>
            <a:ext cx="516488" cy="415498"/>
          </a:xfrm>
          <a:prstGeom prst="rect">
            <a:avLst/>
          </a:prstGeom>
          <a:noFill/>
        </p:spPr>
        <p:txBody>
          <a:bodyPr wrap="none" rtlCol="0">
            <a:spAutoFit/>
          </a:bodyPr>
          <a:lstStyle/>
          <a:p>
            <a:pPr defTabSz="685800" fontAlgn="auto">
              <a:spcBef>
                <a:spcPts val="0"/>
              </a:spcBef>
              <a:spcAft>
                <a:spcPts val="0"/>
              </a:spcAft>
            </a:pPr>
            <a:r>
              <a:rPr lang="en-US" sz="2100" b="1" dirty="0">
                <a:solidFill>
                  <a:prstClr val="black"/>
                </a:solidFill>
                <a:latin typeface="Calibri" panose="020F0502020204030204"/>
              </a:rPr>
              <a:t>+/-</a:t>
            </a:r>
          </a:p>
        </p:txBody>
      </p:sp>
      <p:sp>
        <p:nvSpPr>
          <p:cNvPr id="16" name="TextBox 15">
            <a:extLst>
              <a:ext uri="{FF2B5EF4-FFF2-40B4-BE49-F238E27FC236}">
                <a16:creationId xmlns:a16="http://schemas.microsoft.com/office/drawing/2014/main" id="{AEC5A4AF-AF48-41EF-A07C-7BC415896361}"/>
              </a:ext>
            </a:extLst>
          </p:cNvPr>
          <p:cNvSpPr txBox="1"/>
          <p:nvPr/>
        </p:nvSpPr>
        <p:spPr>
          <a:xfrm>
            <a:off x="3710043" y="3657520"/>
            <a:ext cx="319318" cy="415498"/>
          </a:xfrm>
          <a:prstGeom prst="rect">
            <a:avLst/>
          </a:prstGeom>
          <a:noFill/>
        </p:spPr>
        <p:txBody>
          <a:bodyPr wrap="none" rtlCol="0">
            <a:spAutoFit/>
          </a:bodyPr>
          <a:lstStyle/>
          <a:p>
            <a:pPr defTabSz="685800" fontAlgn="auto">
              <a:spcBef>
                <a:spcPts val="0"/>
              </a:spcBef>
              <a:spcAft>
                <a:spcPts val="0"/>
              </a:spcAft>
            </a:pPr>
            <a:r>
              <a:rPr lang="en-US" sz="2100" b="1" dirty="0">
                <a:solidFill>
                  <a:prstClr val="black"/>
                </a:solidFill>
                <a:latin typeface="Calibri" panose="020F0502020204030204"/>
              </a:rPr>
              <a:t>+</a:t>
            </a:r>
          </a:p>
        </p:txBody>
      </p:sp>
    </p:spTree>
    <p:extLst>
      <p:ext uri="{BB962C8B-B14F-4D97-AF65-F5344CB8AC3E}">
        <p14:creationId xmlns:p14="http://schemas.microsoft.com/office/powerpoint/2010/main" val="305582278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Omitted Variable Bias</a:t>
            </a:r>
          </a:p>
        </p:txBody>
      </p:sp>
      <p:grpSp>
        <p:nvGrpSpPr>
          <p:cNvPr id="3" name="Group 2">
            <a:extLst>
              <a:ext uri="{FF2B5EF4-FFF2-40B4-BE49-F238E27FC236}">
                <a16:creationId xmlns:a16="http://schemas.microsoft.com/office/drawing/2014/main" id="{F8CF0929-73E3-450F-8D6B-C5F6E17F9171}"/>
              </a:ext>
            </a:extLst>
          </p:cNvPr>
          <p:cNvGrpSpPr/>
          <p:nvPr/>
        </p:nvGrpSpPr>
        <p:grpSpPr>
          <a:xfrm>
            <a:off x="2360569" y="2527651"/>
            <a:ext cx="4422863" cy="2198172"/>
            <a:chOff x="1627737" y="2227527"/>
            <a:chExt cx="5897151" cy="2930896"/>
          </a:xfrm>
        </p:grpSpPr>
        <p:sp>
          <p:nvSpPr>
            <p:cNvPr id="8" name="Freeform: Shape 7">
              <a:extLst>
                <a:ext uri="{FF2B5EF4-FFF2-40B4-BE49-F238E27FC236}">
                  <a16:creationId xmlns:a16="http://schemas.microsoft.com/office/drawing/2014/main" id="{663C3A25-5900-4BAC-8995-B2332F2BF419}"/>
                </a:ext>
              </a:extLst>
            </p:cNvPr>
            <p:cNvSpPr/>
            <p:nvPr/>
          </p:nvSpPr>
          <p:spPr>
            <a:xfrm>
              <a:off x="3440427" y="2227527"/>
              <a:ext cx="2263144" cy="903126"/>
            </a:xfrm>
            <a:custGeom>
              <a:avLst/>
              <a:gdLst>
                <a:gd name="connsiteX0" fmla="*/ 0 w 2263144"/>
                <a:gd name="connsiteY0" fmla="*/ 90313 h 903126"/>
                <a:gd name="connsiteX1" fmla="*/ 90313 w 2263144"/>
                <a:gd name="connsiteY1" fmla="*/ 0 h 903126"/>
                <a:gd name="connsiteX2" fmla="*/ 2172831 w 2263144"/>
                <a:gd name="connsiteY2" fmla="*/ 0 h 903126"/>
                <a:gd name="connsiteX3" fmla="*/ 2263144 w 2263144"/>
                <a:gd name="connsiteY3" fmla="*/ 90313 h 903126"/>
                <a:gd name="connsiteX4" fmla="*/ 2263144 w 2263144"/>
                <a:gd name="connsiteY4" fmla="*/ 812813 h 903126"/>
                <a:gd name="connsiteX5" fmla="*/ 2172831 w 2263144"/>
                <a:gd name="connsiteY5" fmla="*/ 903126 h 903126"/>
                <a:gd name="connsiteX6" fmla="*/ 90313 w 2263144"/>
                <a:gd name="connsiteY6" fmla="*/ 903126 h 903126"/>
                <a:gd name="connsiteX7" fmla="*/ 0 w 2263144"/>
                <a:gd name="connsiteY7" fmla="*/ 812813 h 903126"/>
                <a:gd name="connsiteX8" fmla="*/ 0 w 2263144"/>
                <a:gd name="connsiteY8" fmla="*/ 90313 h 90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63144" h="903126">
                  <a:moveTo>
                    <a:pt x="0" y="90313"/>
                  </a:moveTo>
                  <a:cubicBezTo>
                    <a:pt x="0" y="40435"/>
                    <a:pt x="40435" y="0"/>
                    <a:pt x="90313" y="0"/>
                  </a:cubicBezTo>
                  <a:lnTo>
                    <a:pt x="2172831" y="0"/>
                  </a:lnTo>
                  <a:cubicBezTo>
                    <a:pt x="2222709" y="0"/>
                    <a:pt x="2263144" y="40435"/>
                    <a:pt x="2263144" y="90313"/>
                  </a:cubicBezTo>
                  <a:lnTo>
                    <a:pt x="2263144" y="812813"/>
                  </a:lnTo>
                  <a:cubicBezTo>
                    <a:pt x="2263144" y="862691"/>
                    <a:pt x="2222709" y="903126"/>
                    <a:pt x="2172831" y="903126"/>
                  </a:cubicBezTo>
                  <a:lnTo>
                    <a:pt x="90313" y="903126"/>
                  </a:lnTo>
                  <a:cubicBezTo>
                    <a:pt x="40435" y="903126"/>
                    <a:pt x="0" y="862691"/>
                    <a:pt x="0" y="812813"/>
                  </a:cubicBezTo>
                  <a:lnTo>
                    <a:pt x="0" y="90313"/>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6989" tIns="76989" rIns="76989" bIns="76989" numCol="1" spcCol="1270" anchor="ctr" anchorCtr="0">
              <a:noAutofit/>
            </a:bodyPr>
            <a:lstStyle/>
            <a:p>
              <a:pPr algn="ctr" defTabSz="666750" fontAlgn="auto">
                <a:lnSpc>
                  <a:spcPct val="90000"/>
                </a:lnSpc>
                <a:spcAft>
                  <a:spcPct val="35000"/>
                </a:spcAft>
              </a:pPr>
              <a:r>
                <a:rPr lang="en-US" sz="1500" dirty="0">
                  <a:solidFill>
                    <a:prstClr val="white"/>
                  </a:solidFill>
                  <a:latin typeface="Calibri" panose="020F0502020204030204"/>
                </a:rPr>
                <a:t>Z</a:t>
              </a:r>
            </a:p>
            <a:p>
              <a:pPr algn="ctr" defTabSz="666750" fontAlgn="auto">
                <a:lnSpc>
                  <a:spcPct val="90000"/>
                </a:lnSpc>
                <a:spcAft>
                  <a:spcPct val="35000"/>
                </a:spcAft>
              </a:pPr>
              <a:r>
                <a:rPr lang="en-US" sz="1500" dirty="0">
                  <a:solidFill>
                    <a:prstClr val="white"/>
                  </a:solidFill>
                  <a:latin typeface="Calibri" panose="020F0502020204030204"/>
                </a:rPr>
                <a:t>(Male)</a:t>
              </a:r>
            </a:p>
          </p:txBody>
        </p:sp>
        <p:sp>
          <p:nvSpPr>
            <p:cNvPr id="9" name="Freeform: Shape 8">
              <a:extLst>
                <a:ext uri="{FF2B5EF4-FFF2-40B4-BE49-F238E27FC236}">
                  <a16:creationId xmlns:a16="http://schemas.microsoft.com/office/drawing/2014/main" id="{9ADD1638-D542-4C96-BE10-F69AB2677360}"/>
                </a:ext>
              </a:extLst>
            </p:cNvPr>
            <p:cNvSpPr/>
            <p:nvPr/>
          </p:nvSpPr>
          <p:spPr>
            <a:xfrm rot="18707675">
              <a:off x="3117309" y="3534928"/>
              <a:ext cx="1096690" cy="316095"/>
            </a:xfrm>
            <a:custGeom>
              <a:avLst/>
              <a:gdLst>
                <a:gd name="connsiteX0" fmla="*/ 0 w 1096690"/>
                <a:gd name="connsiteY0" fmla="*/ 79024 h 316094"/>
                <a:gd name="connsiteX1" fmla="*/ 938643 w 1096690"/>
                <a:gd name="connsiteY1" fmla="*/ 79024 h 316094"/>
                <a:gd name="connsiteX2" fmla="*/ 938643 w 1096690"/>
                <a:gd name="connsiteY2" fmla="*/ 0 h 316094"/>
                <a:gd name="connsiteX3" fmla="*/ 1096690 w 1096690"/>
                <a:gd name="connsiteY3" fmla="*/ 158047 h 316094"/>
                <a:gd name="connsiteX4" fmla="*/ 938643 w 1096690"/>
                <a:gd name="connsiteY4" fmla="*/ 316094 h 316094"/>
                <a:gd name="connsiteX5" fmla="*/ 938643 w 1096690"/>
                <a:gd name="connsiteY5" fmla="*/ 237071 h 316094"/>
                <a:gd name="connsiteX6" fmla="*/ 0 w 1096690"/>
                <a:gd name="connsiteY6" fmla="*/ 237071 h 316094"/>
                <a:gd name="connsiteX7" fmla="*/ 0 w 1096690"/>
                <a:gd name="connsiteY7" fmla="*/ 79024 h 316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96690" h="316094">
                  <a:moveTo>
                    <a:pt x="1096690" y="237070"/>
                  </a:moveTo>
                  <a:lnTo>
                    <a:pt x="158047" y="237070"/>
                  </a:lnTo>
                  <a:lnTo>
                    <a:pt x="158047" y="316093"/>
                  </a:lnTo>
                  <a:lnTo>
                    <a:pt x="0" y="158047"/>
                  </a:lnTo>
                  <a:lnTo>
                    <a:pt x="158047" y="1"/>
                  </a:lnTo>
                  <a:lnTo>
                    <a:pt x="158047" y="79023"/>
                  </a:lnTo>
                  <a:lnTo>
                    <a:pt x="1096690" y="79024"/>
                  </a:lnTo>
                  <a:lnTo>
                    <a:pt x="1096690" y="237070"/>
                  </a:lnTo>
                  <a:close/>
                </a:path>
              </a:pathLst>
            </a:cu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71121" tIns="47414" rIns="71121" bIns="47415" numCol="1" spcCol="1270" anchor="ctr" anchorCtr="0">
              <a:noAutofit/>
            </a:bodyPr>
            <a:lstStyle/>
            <a:p>
              <a:pPr algn="ctr" defTabSz="433388" fontAlgn="auto">
                <a:lnSpc>
                  <a:spcPct val="90000"/>
                </a:lnSpc>
                <a:spcAft>
                  <a:spcPct val="35000"/>
                </a:spcAft>
              </a:pPr>
              <a:endParaRPr lang="en-US" sz="975">
                <a:solidFill>
                  <a:prstClr val="white"/>
                </a:solidFill>
                <a:latin typeface="Calibri" panose="020F0502020204030204"/>
              </a:endParaRPr>
            </a:p>
          </p:txBody>
        </p:sp>
        <p:sp>
          <p:nvSpPr>
            <p:cNvPr id="10" name="Freeform: Shape 9">
              <a:extLst>
                <a:ext uri="{FF2B5EF4-FFF2-40B4-BE49-F238E27FC236}">
                  <a16:creationId xmlns:a16="http://schemas.microsoft.com/office/drawing/2014/main" id="{B2B37651-ABBB-4EBE-B8FD-EA5356FDF129}"/>
                </a:ext>
              </a:extLst>
            </p:cNvPr>
            <p:cNvSpPr/>
            <p:nvPr/>
          </p:nvSpPr>
          <p:spPr>
            <a:xfrm>
              <a:off x="1627737" y="4255297"/>
              <a:ext cx="2263144" cy="903126"/>
            </a:xfrm>
            <a:custGeom>
              <a:avLst/>
              <a:gdLst>
                <a:gd name="connsiteX0" fmla="*/ 0 w 2263144"/>
                <a:gd name="connsiteY0" fmla="*/ 90313 h 903126"/>
                <a:gd name="connsiteX1" fmla="*/ 90313 w 2263144"/>
                <a:gd name="connsiteY1" fmla="*/ 0 h 903126"/>
                <a:gd name="connsiteX2" fmla="*/ 2172831 w 2263144"/>
                <a:gd name="connsiteY2" fmla="*/ 0 h 903126"/>
                <a:gd name="connsiteX3" fmla="*/ 2263144 w 2263144"/>
                <a:gd name="connsiteY3" fmla="*/ 90313 h 903126"/>
                <a:gd name="connsiteX4" fmla="*/ 2263144 w 2263144"/>
                <a:gd name="connsiteY4" fmla="*/ 812813 h 903126"/>
                <a:gd name="connsiteX5" fmla="*/ 2172831 w 2263144"/>
                <a:gd name="connsiteY5" fmla="*/ 903126 h 903126"/>
                <a:gd name="connsiteX6" fmla="*/ 90313 w 2263144"/>
                <a:gd name="connsiteY6" fmla="*/ 903126 h 903126"/>
                <a:gd name="connsiteX7" fmla="*/ 0 w 2263144"/>
                <a:gd name="connsiteY7" fmla="*/ 812813 h 903126"/>
                <a:gd name="connsiteX8" fmla="*/ 0 w 2263144"/>
                <a:gd name="connsiteY8" fmla="*/ 90313 h 90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63144" h="903126">
                  <a:moveTo>
                    <a:pt x="0" y="90313"/>
                  </a:moveTo>
                  <a:cubicBezTo>
                    <a:pt x="0" y="40435"/>
                    <a:pt x="40435" y="0"/>
                    <a:pt x="90313" y="0"/>
                  </a:cubicBezTo>
                  <a:lnTo>
                    <a:pt x="2172831" y="0"/>
                  </a:lnTo>
                  <a:cubicBezTo>
                    <a:pt x="2222709" y="0"/>
                    <a:pt x="2263144" y="40435"/>
                    <a:pt x="2263144" y="90313"/>
                  </a:cubicBezTo>
                  <a:lnTo>
                    <a:pt x="2263144" y="812813"/>
                  </a:lnTo>
                  <a:cubicBezTo>
                    <a:pt x="2263144" y="862691"/>
                    <a:pt x="2222709" y="903126"/>
                    <a:pt x="2172831" y="903126"/>
                  </a:cubicBezTo>
                  <a:lnTo>
                    <a:pt x="90313" y="903126"/>
                  </a:lnTo>
                  <a:cubicBezTo>
                    <a:pt x="40435" y="903126"/>
                    <a:pt x="0" y="862691"/>
                    <a:pt x="0" y="812813"/>
                  </a:cubicBezTo>
                  <a:lnTo>
                    <a:pt x="0" y="90313"/>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6989" tIns="76989" rIns="76989" bIns="76989" numCol="1" spcCol="1270" anchor="ctr" anchorCtr="0">
              <a:noAutofit/>
            </a:bodyPr>
            <a:lstStyle/>
            <a:p>
              <a:pPr algn="ctr" defTabSz="666750" fontAlgn="auto">
                <a:lnSpc>
                  <a:spcPct val="90000"/>
                </a:lnSpc>
                <a:spcAft>
                  <a:spcPct val="35000"/>
                </a:spcAft>
              </a:pPr>
              <a:r>
                <a:rPr lang="en-US" sz="1500" dirty="0">
                  <a:solidFill>
                    <a:prstClr val="white"/>
                  </a:solidFill>
                  <a:latin typeface="Calibri" panose="020F0502020204030204"/>
                </a:rPr>
                <a:t>Y</a:t>
              </a:r>
            </a:p>
            <a:p>
              <a:pPr algn="ctr" defTabSz="666750" fontAlgn="auto">
                <a:lnSpc>
                  <a:spcPct val="90000"/>
                </a:lnSpc>
                <a:spcAft>
                  <a:spcPct val="35000"/>
                </a:spcAft>
              </a:pPr>
              <a:r>
                <a:rPr lang="en-US" sz="1500" dirty="0">
                  <a:solidFill>
                    <a:prstClr val="white"/>
                  </a:solidFill>
                  <a:latin typeface="Calibri" panose="020F0502020204030204"/>
                </a:rPr>
                <a:t>(Earnings)</a:t>
              </a:r>
            </a:p>
          </p:txBody>
        </p:sp>
        <p:sp>
          <p:nvSpPr>
            <p:cNvPr id="11" name="Freeform: Shape 10">
              <a:extLst>
                <a:ext uri="{FF2B5EF4-FFF2-40B4-BE49-F238E27FC236}">
                  <a16:creationId xmlns:a16="http://schemas.microsoft.com/office/drawing/2014/main" id="{31234EE4-018B-4634-906D-43BB6D06A9F9}"/>
                </a:ext>
              </a:extLst>
            </p:cNvPr>
            <p:cNvSpPr/>
            <p:nvPr/>
          </p:nvSpPr>
          <p:spPr>
            <a:xfrm rot="21599910">
              <a:off x="4027967" y="4548766"/>
              <a:ext cx="1096690" cy="316094"/>
            </a:xfrm>
            <a:custGeom>
              <a:avLst/>
              <a:gdLst>
                <a:gd name="connsiteX0" fmla="*/ 0 w 1096690"/>
                <a:gd name="connsiteY0" fmla="*/ 158047 h 316094"/>
                <a:gd name="connsiteX1" fmla="*/ 158047 w 1096690"/>
                <a:gd name="connsiteY1" fmla="*/ 0 h 316094"/>
                <a:gd name="connsiteX2" fmla="*/ 158047 w 1096690"/>
                <a:gd name="connsiteY2" fmla="*/ 79024 h 316094"/>
                <a:gd name="connsiteX3" fmla="*/ 1096690 w 1096690"/>
                <a:gd name="connsiteY3" fmla="*/ 79024 h 316094"/>
                <a:gd name="connsiteX4" fmla="*/ 1096690 w 1096690"/>
                <a:gd name="connsiteY4" fmla="*/ 237071 h 316094"/>
                <a:gd name="connsiteX5" fmla="*/ 158047 w 1096690"/>
                <a:gd name="connsiteY5" fmla="*/ 237071 h 316094"/>
                <a:gd name="connsiteX6" fmla="*/ 158047 w 1096690"/>
                <a:gd name="connsiteY6" fmla="*/ 316094 h 316094"/>
                <a:gd name="connsiteX7" fmla="*/ 0 w 1096690"/>
                <a:gd name="connsiteY7" fmla="*/ 158047 h 316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96690" h="316094">
                  <a:moveTo>
                    <a:pt x="0" y="158047"/>
                  </a:moveTo>
                  <a:lnTo>
                    <a:pt x="158047" y="0"/>
                  </a:lnTo>
                  <a:lnTo>
                    <a:pt x="158047" y="79024"/>
                  </a:lnTo>
                  <a:lnTo>
                    <a:pt x="1096690" y="79024"/>
                  </a:lnTo>
                  <a:lnTo>
                    <a:pt x="1096690" y="237071"/>
                  </a:lnTo>
                  <a:lnTo>
                    <a:pt x="158047" y="237071"/>
                  </a:lnTo>
                  <a:lnTo>
                    <a:pt x="158047" y="316094"/>
                  </a:lnTo>
                  <a:lnTo>
                    <a:pt x="0" y="158047"/>
                  </a:lnTo>
                  <a:close/>
                </a:path>
              </a:pathLst>
            </a:cu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71121" tIns="47414" rIns="71120" bIns="47414" numCol="1" spcCol="1270" anchor="ctr" anchorCtr="0">
              <a:noAutofit/>
            </a:bodyPr>
            <a:lstStyle/>
            <a:p>
              <a:pPr algn="ctr" defTabSz="433388" fontAlgn="auto">
                <a:lnSpc>
                  <a:spcPct val="90000"/>
                </a:lnSpc>
                <a:spcAft>
                  <a:spcPct val="35000"/>
                </a:spcAft>
              </a:pPr>
              <a:endParaRPr lang="en-US" sz="975">
                <a:solidFill>
                  <a:prstClr val="white"/>
                </a:solidFill>
                <a:latin typeface="Calibri" panose="020F0502020204030204"/>
              </a:endParaRPr>
            </a:p>
          </p:txBody>
        </p:sp>
        <p:sp>
          <p:nvSpPr>
            <p:cNvPr id="12" name="Freeform: Shape 11">
              <a:extLst>
                <a:ext uri="{FF2B5EF4-FFF2-40B4-BE49-F238E27FC236}">
                  <a16:creationId xmlns:a16="http://schemas.microsoft.com/office/drawing/2014/main" id="{4225D8F6-4A4D-485B-8C3F-5BE53686D4C5}"/>
                </a:ext>
              </a:extLst>
            </p:cNvPr>
            <p:cNvSpPr/>
            <p:nvPr/>
          </p:nvSpPr>
          <p:spPr>
            <a:xfrm>
              <a:off x="5261744" y="4255202"/>
              <a:ext cx="2263144" cy="903126"/>
            </a:xfrm>
            <a:custGeom>
              <a:avLst/>
              <a:gdLst>
                <a:gd name="connsiteX0" fmla="*/ 0 w 2263144"/>
                <a:gd name="connsiteY0" fmla="*/ 90313 h 903126"/>
                <a:gd name="connsiteX1" fmla="*/ 90313 w 2263144"/>
                <a:gd name="connsiteY1" fmla="*/ 0 h 903126"/>
                <a:gd name="connsiteX2" fmla="*/ 2172831 w 2263144"/>
                <a:gd name="connsiteY2" fmla="*/ 0 h 903126"/>
                <a:gd name="connsiteX3" fmla="*/ 2263144 w 2263144"/>
                <a:gd name="connsiteY3" fmla="*/ 90313 h 903126"/>
                <a:gd name="connsiteX4" fmla="*/ 2263144 w 2263144"/>
                <a:gd name="connsiteY4" fmla="*/ 812813 h 903126"/>
                <a:gd name="connsiteX5" fmla="*/ 2172831 w 2263144"/>
                <a:gd name="connsiteY5" fmla="*/ 903126 h 903126"/>
                <a:gd name="connsiteX6" fmla="*/ 90313 w 2263144"/>
                <a:gd name="connsiteY6" fmla="*/ 903126 h 903126"/>
                <a:gd name="connsiteX7" fmla="*/ 0 w 2263144"/>
                <a:gd name="connsiteY7" fmla="*/ 812813 h 903126"/>
                <a:gd name="connsiteX8" fmla="*/ 0 w 2263144"/>
                <a:gd name="connsiteY8" fmla="*/ 90313 h 90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63144" h="903126">
                  <a:moveTo>
                    <a:pt x="0" y="90313"/>
                  </a:moveTo>
                  <a:cubicBezTo>
                    <a:pt x="0" y="40435"/>
                    <a:pt x="40435" y="0"/>
                    <a:pt x="90313" y="0"/>
                  </a:cubicBezTo>
                  <a:lnTo>
                    <a:pt x="2172831" y="0"/>
                  </a:lnTo>
                  <a:cubicBezTo>
                    <a:pt x="2222709" y="0"/>
                    <a:pt x="2263144" y="40435"/>
                    <a:pt x="2263144" y="90313"/>
                  </a:cubicBezTo>
                  <a:lnTo>
                    <a:pt x="2263144" y="812813"/>
                  </a:lnTo>
                  <a:cubicBezTo>
                    <a:pt x="2263144" y="862691"/>
                    <a:pt x="2222709" y="903126"/>
                    <a:pt x="2172831" y="903126"/>
                  </a:cubicBezTo>
                  <a:lnTo>
                    <a:pt x="90313" y="903126"/>
                  </a:lnTo>
                  <a:cubicBezTo>
                    <a:pt x="40435" y="903126"/>
                    <a:pt x="0" y="862691"/>
                    <a:pt x="0" y="812813"/>
                  </a:cubicBezTo>
                  <a:lnTo>
                    <a:pt x="0" y="90313"/>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6989" tIns="76989" rIns="76989" bIns="76989" numCol="1" spcCol="1270" anchor="ctr" anchorCtr="0">
              <a:noAutofit/>
            </a:bodyPr>
            <a:lstStyle/>
            <a:p>
              <a:pPr algn="ctr" defTabSz="666750" fontAlgn="auto">
                <a:lnSpc>
                  <a:spcPct val="90000"/>
                </a:lnSpc>
                <a:spcAft>
                  <a:spcPct val="35000"/>
                </a:spcAft>
              </a:pPr>
              <a:r>
                <a:rPr lang="en-US" sz="1500" dirty="0">
                  <a:solidFill>
                    <a:prstClr val="white"/>
                  </a:solidFill>
                  <a:latin typeface="Calibri" panose="020F0502020204030204"/>
                </a:rPr>
                <a:t>X</a:t>
              </a:r>
            </a:p>
            <a:p>
              <a:pPr algn="ctr" defTabSz="666750" fontAlgn="auto">
                <a:lnSpc>
                  <a:spcPct val="90000"/>
                </a:lnSpc>
                <a:spcAft>
                  <a:spcPct val="35000"/>
                </a:spcAft>
              </a:pPr>
              <a:r>
                <a:rPr lang="en-US" sz="1500" dirty="0">
                  <a:solidFill>
                    <a:prstClr val="white"/>
                  </a:solidFill>
                  <a:latin typeface="Calibri" panose="020F0502020204030204"/>
                </a:rPr>
                <a:t>(Height)</a:t>
              </a:r>
            </a:p>
          </p:txBody>
        </p:sp>
        <p:sp>
          <p:nvSpPr>
            <p:cNvPr id="13" name="Freeform: Shape 12">
              <a:extLst>
                <a:ext uri="{FF2B5EF4-FFF2-40B4-BE49-F238E27FC236}">
                  <a16:creationId xmlns:a16="http://schemas.microsoft.com/office/drawing/2014/main" id="{CD8E9D36-33FC-4790-A894-F70603FE5CD4}"/>
                </a:ext>
              </a:extLst>
            </p:cNvPr>
            <p:cNvSpPr/>
            <p:nvPr/>
          </p:nvSpPr>
          <p:spPr>
            <a:xfrm rot="24484134">
              <a:off x="4934313" y="3534881"/>
              <a:ext cx="1096690" cy="316095"/>
            </a:xfrm>
            <a:custGeom>
              <a:avLst/>
              <a:gdLst>
                <a:gd name="connsiteX0" fmla="*/ 0 w 1096690"/>
                <a:gd name="connsiteY0" fmla="*/ 158047 h 316094"/>
                <a:gd name="connsiteX1" fmla="*/ 158047 w 1096690"/>
                <a:gd name="connsiteY1" fmla="*/ 0 h 316094"/>
                <a:gd name="connsiteX2" fmla="*/ 158047 w 1096690"/>
                <a:gd name="connsiteY2" fmla="*/ 79024 h 316094"/>
                <a:gd name="connsiteX3" fmla="*/ 1096690 w 1096690"/>
                <a:gd name="connsiteY3" fmla="*/ 79024 h 316094"/>
                <a:gd name="connsiteX4" fmla="*/ 1096690 w 1096690"/>
                <a:gd name="connsiteY4" fmla="*/ 237071 h 316094"/>
                <a:gd name="connsiteX5" fmla="*/ 158047 w 1096690"/>
                <a:gd name="connsiteY5" fmla="*/ 237071 h 316094"/>
                <a:gd name="connsiteX6" fmla="*/ 158047 w 1096690"/>
                <a:gd name="connsiteY6" fmla="*/ 316094 h 316094"/>
                <a:gd name="connsiteX7" fmla="*/ 0 w 1096690"/>
                <a:gd name="connsiteY7" fmla="*/ 158047 h 316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96690" h="316094">
                  <a:moveTo>
                    <a:pt x="1096690" y="158047"/>
                  </a:moveTo>
                  <a:lnTo>
                    <a:pt x="938643" y="316093"/>
                  </a:lnTo>
                  <a:lnTo>
                    <a:pt x="938643" y="237070"/>
                  </a:lnTo>
                  <a:lnTo>
                    <a:pt x="0" y="237070"/>
                  </a:lnTo>
                  <a:lnTo>
                    <a:pt x="0" y="79023"/>
                  </a:lnTo>
                  <a:lnTo>
                    <a:pt x="938643" y="79024"/>
                  </a:lnTo>
                  <a:lnTo>
                    <a:pt x="938643" y="1"/>
                  </a:lnTo>
                  <a:lnTo>
                    <a:pt x="1096690" y="158047"/>
                  </a:lnTo>
                  <a:close/>
                </a:path>
              </a:pathLst>
            </a:cu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71120" tIns="47414" rIns="71121" bIns="47415" numCol="1" spcCol="1270" anchor="ctr" anchorCtr="0">
              <a:noAutofit/>
            </a:bodyPr>
            <a:lstStyle/>
            <a:p>
              <a:pPr algn="ctr" defTabSz="433388" fontAlgn="auto">
                <a:lnSpc>
                  <a:spcPct val="90000"/>
                </a:lnSpc>
                <a:spcAft>
                  <a:spcPct val="35000"/>
                </a:spcAft>
              </a:pPr>
              <a:endParaRPr lang="en-US" sz="975">
                <a:solidFill>
                  <a:prstClr val="white"/>
                </a:solidFill>
                <a:latin typeface="Calibri" panose="020F0502020204030204"/>
              </a:endParaRPr>
            </a:p>
          </p:txBody>
        </p:sp>
      </p:grpSp>
      <p:sp>
        <p:nvSpPr>
          <p:cNvPr id="5" name="TextBox 4"/>
          <p:cNvSpPr txBox="1"/>
          <p:nvPr/>
        </p:nvSpPr>
        <p:spPr>
          <a:xfrm>
            <a:off x="3447809" y="3297157"/>
            <a:ext cx="354584" cy="438582"/>
          </a:xfrm>
          <a:prstGeom prst="rect">
            <a:avLst/>
          </a:prstGeom>
          <a:noFill/>
        </p:spPr>
        <p:txBody>
          <a:bodyPr wrap="none" rtlCol="0">
            <a:spAutoFit/>
          </a:bodyPr>
          <a:lstStyle/>
          <a:p>
            <a:pPr defTabSz="685800" fontAlgn="auto">
              <a:spcBef>
                <a:spcPts val="0"/>
              </a:spcBef>
              <a:spcAft>
                <a:spcPts val="0"/>
              </a:spcAft>
            </a:pPr>
            <a:r>
              <a:rPr lang="en-US" sz="2250" dirty="0">
                <a:solidFill>
                  <a:prstClr val="black"/>
                </a:solidFill>
                <a:latin typeface="Franklin Gothic Demi" panose="020B0703020102020204" pitchFamily="34" charset="0"/>
              </a:rPr>
              <a:t>+</a:t>
            </a:r>
          </a:p>
        </p:txBody>
      </p:sp>
      <p:sp>
        <p:nvSpPr>
          <p:cNvPr id="6" name="TextBox 5"/>
          <p:cNvSpPr txBox="1"/>
          <p:nvPr/>
        </p:nvSpPr>
        <p:spPr>
          <a:xfrm>
            <a:off x="5441186" y="3297157"/>
            <a:ext cx="354584" cy="438582"/>
          </a:xfrm>
          <a:prstGeom prst="rect">
            <a:avLst/>
          </a:prstGeom>
          <a:noFill/>
        </p:spPr>
        <p:txBody>
          <a:bodyPr wrap="none" rtlCol="0">
            <a:spAutoFit/>
          </a:bodyPr>
          <a:lstStyle/>
          <a:p>
            <a:pPr defTabSz="685800" fontAlgn="auto">
              <a:spcBef>
                <a:spcPts val="0"/>
              </a:spcBef>
              <a:spcAft>
                <a:spcPts val="0"/>
              </a:spcAft>
            </a:pPr>
            <a:r>
              <a:rPr lang="en-US" sz="2250" dirty="0">
                <a:solidFill>
                  <a:prstClr val="black"/>
                </a:solidFill>
                <a:latin typeface="Franklin Gothic Demi" panose="020B0703020102020204" pitchFamily="34" charset="0"/>
              </a:rPr>
              <a:t>+</a:t>
            </a:r>
          </a:p>
        </p:txBody>
      </p:sp>
      <p:sp>
        <p:nvSpPr>
          <p:cNvPr id="7" name="TextBox 6"/>
          <p:cNvSpPr txBox="1"/>
          <p:nvPr/>
        </p:nvSpPr>
        <p:spPr>
          <a:xfrm>
            <a:off x="4441816" y="4509244"/>
            <a:ext cx="354584" cy="438582"/>
          </a:xfrm>
          <a:prstGeom prst="rect">
            <a:avLst/>
          </a:prstGeom>
          <a:noFill/>
        </p:spPr>
        <p:txBody>
          <a:bodyPr wrap="none" rtlCol="0">
            <a:spAutoFit/>
          </a:bodyPr>
          <a:lstStyle/>
          <a:p>
            <a:pPr defTabSz="685800" fontAlgn="auto">
              <a:spcBef>
                <a:spcPts val="0"/>
              </a:spcBef>
              <a:spcAft>
                <a:spcPts val="0"/>
              </a:spcAft>
            </a:pPr>
            <a:r>
              <a:rPr lang="en-US" sz="2250" dirty="0">
                <a:solidFill>
                  <a:prstClr val="black"/>
                </a:solidFill>
                <a:latin typeface="Franklin Gothic Demi" panose="020B0703020102020204" pitchFamily="34" charset="0"/>
              </a:rPr>
              <a:t>+</a:t>
            </a:r>
          </a:p>
        </p:txBody>
      </p:sp>
    </p:spTree>
    <p:extLst>
      <p:ext uri="{BB962C8B-B14F-4D97-AF65-F5344CB8AC3E}">
        <p14:creationId xmlns:p14="http://schemas.microsoft.com/office/powerpoint/2010/main" val="254568134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6DD521-17C6-4D70-8641-836BAA40B92C}"/>
              </a:ext>
            </a:extLst>
          </p:cNvPr>
          <p:cNvSpPr>
            <a:spLocks noGrp="1"/>
          </p:cNvSpPr>
          <p:nvPr>
            <p:ph type="title"/>
          </p:nvPr>
        </p:nvSpPr>
        <p:spPr/>
        <p:txBody>
          <a:bodyPr/>
          <a:lstStyle/>
          <a:p>
            <a:r>
              <a:rPr lang="en-US" dirty="0"/>
              <a:t>Multicollinearity</a:t>
            </a:r>
          </a:p>
        </p:txBody>
      </p:sp>
      <p:sp>
        <p:nvSpPr>
          <p:cNvPr id="3" name="Content Placeholder 2">
            <a:extLst>
              <a:ext uri="{FF2B5EF4-FFF2-40B4-BE49-F238E27FC236}">
                <a16:creationId xmlns:a16="http://schemas.microsoft.com/office/drawing/2014/main" id="{C3232A5B-A9D1-44E7-9DC0-ED65FD581AB5}"/>
              </a:ext>
            </a:extLst>
          </p:cNvPr>
          <p:cNvSpPr>
            <a:spLocks noGrp="1"/>
          </p:cNvSpPr>
          <p:nvPr>
            <p:ph idx="1"/>
          </p:nvPr>
        </p:nvSpPr>
        <p:spPr>
          <a:xfrm>
            <a:off x="628650" y="2125266"/>
            <a:ext cx="7886700" cy="3263504"/>
          </a:xfrm>
        </p:spPr>
        <p:txBody>
          <a:bodyPr>
            <a:normAutofit fontScale="92500" lnSpcReduction="20000"/>
          </a:bodyPr>
          <a:lstStyle/>
          <a:p>
            <a:r>
              <a:rPr lang="en-US" dirty="0"/>
              <a:t>Regression relies on the </a:t>
            </a:r>
            <a:r>
              <a:rPr lang="en-US" b="1" dirty="0"/>
              <a:t>unique variation of x variables </a:t>
            </a:r>
            <a:r>
              <a:rPr lang="en-US" dirty="0"/>
              <a:t>to affect y</a:t>
            </a:r>
          </a:p>
          <a:p>
            <a:endParaRPr lang="en-US" dirty="0"/>
          </a:p>
          <a:p>
            <a:r>
              <a:rPr lang="en-US" dirty="0"/>
              <a:t>When x and another variable (K) are correlated, the unique variation of x is reduced</a:t>
            </a:r>
          </a:p>
          <a:p>
            <a:pPr lvl="1"/>
            <a:r>
              <a:rPr lang="en-US" dirty="0"/>
              <a:t>The variation of x after removing the correlation in k, or the variation that is unique to x and not part of its correlation with k is less.</a:t>
            </a:r>
          </a:p>
          <a:p>
            <a:pPr lvl="1"/>
            <a:r>
              <a:rPr lang="en-US" dirty="0"/>
              <a:t>Think of this as regressing x on K first, then take the residuals (e)and then run a regression of y on the residual, e.</a:t>
            </a:r>
          </a:p>
          <a:p>
            <a:pPr lvl="1"/>
            <a:r>
              <a:rPr lang="en-US" dirty="0"/>
              <a:t>Earnings, gender, height</a:t>
            </a:r>
          </a:p>
          <a:p>
            <a:pPr lvl="1"/>
            <a:r>
              <a:rPr lang="en-US" dirty="0"/>
              <a:t>Height &lt;- Gender + error</a:t>
            </a:r>
          </a:p>
          <a:p>
            <a:pPr lvl="1"/>
            <a:r>
              <a:rPr lang="en-US" dirty="0"/>
              <a:t>Earnings &lt;- error</a:t>
            </a:r>
          </a:p>
          <a:p>
            <a:r>
              <a:rPr lang="en-US" dirty="0"/>
              <a:t>This lower unique variation implies that the there is more noise in the relationship between x and y, so the standard error is higher</a:t>
            </a:r>
          </a:p>
        </p:txBody>
      </p:sp>
    </p:spTree>
    <p:extLst>
      <p:ext uri="{BB962C8B-B14F-4D97-AF65-F5344CB8AC3E}">
        <p14:creationId xmlns:p14="http://schemas.microsoft.com/office/powerpoint/2010/main" val="96532701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346065"/>
            <a:ext cx="9144000" cy="5524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endParaRPr lang="en-US" sz="1350">
              <a:solidFill>
                <a:prstClr val="white"/>
              </a:solidFill>
              <a:latin typeface="Calibri" panose="020F0502020204030204"/>
            </a:endParaRPr>
          </a:p>
        </p:txBody>
      </p:sp>
      <p:sp>
        <p:nvSpPr>
          <p:cNvPr id="2" name="Title 1">
            <a:extLst>
              <a:ext uri="{FF2B5EF4-FFF2-40B4-BE49-F238E27FC236}">
                <a16:creationId xmlns:a16="http://schemas.microsoft.com/office/drawing/2014/main" id="{C919E184-9A92-4965-B9BD-E18310B5D71F}"/>
              </a:ext>
            </a:extLst>
          </p:cNvPr>
          <p:cNvSpPr>
            <a:spLocks noGrp="1"/>
          </p:cNvSpPr>
          <p:nvPr>
            <p:ph type="title"/>
          </p:nvPr>
        </p:nvSpPr>
        <p:spPr>
          <a:xfrm>
            <a:off x="417399" y="1339850"/>
            <a:ext cx="8408194" cy="558627"/>
          </a:xfrm>
        </p:spPr>
        <p:txBody>
          <a:bodyPr vert="horz" lIns="68580" tIns="34290" rIns="68580" bIns="34290" rtlCol="0" anchor="ctr">
            <a:normAutofit/>
          </a:bodyPr>
          <a:lstStyle/>
          <a:p>
            <a:pPr algn="ctr"/>
            <a:r>
              <a:rPr lang="en-US" sz="2025" dirty="0">
                <a:solidFill>
                  <a:schemeClr val="bg1"/>
                </a:solidFill>
              </a:rPr>
              <a:t>When is the relationship between experience and earnings easier to find?</a:t>
            </a:r>
          </a:p>
        </p:txBody>
      </p:sp>
      <p:graphicFrame>
        <p:nvGraphicFramePr>
          <p:cNvPr id="6" name="Chart 5">
            <a:extLst>
              <a:ext uri="{FF2B5EF4-FFF2-40B4-BE49-F238E27FC236}">
                <a16:creationId xmlns:a16="http://schemas.microsoft.com/office/drawing/2014/main" id="{2ADB9547-86A0-4C70-86A6-7C6AE7031734}"/>
              </a:ext>
            </a:extLst>
          </p:cNvPr>
          <p:cNvGraphicFramePr>
            <a:graphicFrameLocks/>
          </p:cNvGraphicFramePr>
          <p:nvPr/>
        </p:nvGraphicFramePr>
        <p:xfrm>
          <a:off x="4821739" y="2144316"/>
          <a:ext cx="3876675" cy="3233738"/>
        </p:xfrm>
        <a:graphic>
          <a:graphicData uri="http://schemas.openxmlformats.org/drawingml/2006/chart">
            <c:chart xmlns:c="http://schemas.openxmlformats.org/drawingml/2006/chart" xmlns:r="http://schemas.openxmlformats.org/officeDocument/2006/relationships" r:id="rId2"/>
          </a:graphicData>
        </a:graphic>
      </p:graphicFrame>
      <p:sp>
        <p:nvSpPr>
          <p:cNvPr id="7" name="TextBox 6">
            <a:extLst>
              <a:ext uri="{FF2B5EF4-FFF2-40B4-BE49-F238E27FC236}">
                <a16:creationId xmlns:a16="http://schemas.microsoft.com/office/drawing/2014/main" id="{AACBF7BF-C845-48EF-BF4A-D97255DF7CE0}"/>
              </a:ext>
            </a:extLst>
          </p:cNvPr>
          <p:cNvSpPr txBox="1"/>
          <p:nvPr/>
        </p:nvSpPr>
        <p:spPr>
          <a:xfrm>
            <a:off x="2048867" y="5518150"/>
            <a:ext cx="370614" cy="461665"/>
          </a:xfrm>
          <a:prstGeom prst="rect">
            <a:avLst/>
          </a:prstGeom>
          <a:noFill/>
        </p:spPr>
        <p:txBody>
          <a:bodyPr wrap="none" rtlCol="0">
            <a:spAutoFit/>
          </a:bodyPr>
          <a:lstStyle/>
          <a:p>
            <a:pPr defTabSz="685800" fontAlgn="auto">
              <a:spcBef>
                <a:spcPts val="0"/>
              </a:spcBef>
              <a:spcAft>
                <a:spcPts val="0"/>
              </a:spcAft>
            </a:pPr>
            <a:r>
              <a:rPr lang="en-US" b="1" dirty="0">
                <a:solidFill>
                  <a:prstClr val="black"/>
                </a:solidFill>
                <a:latin typeface="Calibri" panose="020F0502020204030204"/>
              </a:rPr>
              <a:t>A</a:t>
            </a:r>
          </a:p>
        </p:txBody>
      </p:sp>
      <p:sp>
        <p:nvSpPr>
          <p:cNvPr id="8" name="TextBox 7">
            <a:extLst>
              <a:ext uri="{FF2B5EF4-FFF2-40B4-BE49-F238E27FC236}">
                <a16:creationId xmlns:a16="http://schemas.microsoft.com/office/drawing/2014/main" id="{F1E1EC88-36E8-407D-837A-6EECE82C1571}"/>
              </a:ext>
            </a:extLst>
          </p:cNvPr>
          <p:cNvSpPr txBox="1"/>
          <p:nvPr/>
        </p:nvSpPr>
        <p:spPr>
          <a:xfrm>
            <a:off x="6597652" y="5451534"/>
            <a:ext cx="357790" cy="461665"/>
          </a:xfrm>
          <a:prstGeom prst="rect">
            <a:avLst/>
          </a:prstGeom>
          <a:noFill/>
        </p:spPr>
        <p:txBody>
          <a:bodyPr wrap="none" rtlCol="0">
            <a:spAutoFit/>
          </a:bodyPr>
          <a:lstStyle/>
          <a:p>
            <a:pPr defTabSz="685800" fontAlgn="auto">
              <a:spcBef>
                <a:spcPts val="0"/>
              </a:spcBef>
              <a:spcAft>
                <a:spcPts val="0"/>
              </a:spcAft>
            </a:pPr>
            <a:r>
              <a:rPr lang="en-US" b="1" dirty="0">
                <a:solidFill>
                  <a:prstClr val="black"/>
                </a:solidFill>
                <a:latin typeface="Calibri" panose="020F0502020204030204"/>
              </a:rPr>
              <a:t>B</a:t>
            </a:r>
          </a:p>
        </p:txBody>
      </p:sp>
      <p:pic>
        <p:nvPicPr>
          <p:cNvPr id="3" name="Picture 2">
            <a:extLst>
              <a:ext uri="{FF2B5EF4-FFF2-40B4-BE49-F238E27FC236}">
                <a16:creationId xmlns:a16="http://schemas.microsoft.com/office/drawing/2014/main" id="{3597B16B-88A6-41C7-916A-D1A6CDCA288B}"/>
              </a:ext>
            </a:extLst>
          </p:cNvPr>
          <p:cNvPicPr>
            <a:picLocks noChangeAspect="1"/>
          </p:cNvPicPr>
          <p:nvPr/>
        </p:nvPicPr>
        <p:blipFill>
          <a:blip r:embed="rId3"/>
          <a:stretch>
            <a:fillRect/>
          </a:stretch>
        </p:blipFill>
        <p:spPr>
          <a:xfrm>
            <a:off x="329646" y="2144316"/>
            <a:ext cx="4355444" cy="3233738"/>
          </a:xfrm>
          <a:prstGeom prst="rect">
            <a:avLst/>
          </a:prstGeom>
        </p:spPr>
      </p:pic>
    </p:spTree>
    <p:extLst>
      <p:ext uri="{BB962C8B-B14F-4D97-AF65-F5344CB8AC3E}">
        <p14:creationId xmlns:p14="http://schemas.microsoft.com/office/powerpoint/2010/main" val="37557192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9CE406-7B9F-413B-9CCF-B27FB33D4CE2}"/>
              </a:ext>
            </a:extLst>
          </p:cNvPr>
          <p:cNvSpPr>
            <a:spLocks noGrp="1"/>
          </p:cNvSpPr>
          <p:nvPr>
            <p:ph type="title"/>
          </p:nvPr>
        </p:nvSpPr>
        <p:spPr>
          <a:xfrm>
            <a:off x="628650" y="1131094"/>
            <a:ext cx="7886700" cy="601288"/>
          </a:xfrm>
        </p:spPr>
        <p:txBody>
          <a:bodyPr/>
          <a:lstStyle/>
          <a:p>
            <a:r>
              <a:rPr lang="en-US" dirty="0"/>
              <a:t>Consider two regressions</a:t>
            </a:r>
          </a:p>
        </p:txBody>
      </p:sp>
      <p:graphicFrame>
        <p:nvGraphicFramePr>
          <p:cNvPr id="5" name="Table 4">
            <a:extLst>
              <a:ext uri="{FF2B5EF4-FFF2-40B4-BE49-F238E27FC236}">
                <a16:creationId xmlns:a16="http://schemas.microsoft.com/office/drawing/2014/main" id="{146991BF-1440-44B2-B436-157B9AA0D388}"/>
              </a:ext>
            </a:extLst>
          </p:cNvPr>
          <p:cNvGraphicFramePr>
            <a:graphicFrameLocks noGrp="1"/>
          </p:cNvGraphicFramePr>
          <p:nvPr/>
        </p:nvGraphicFramePr>
        <p:xfrm>
          <a:off x="151465" y="2300906"/>
          <a:ext cx="3483697" cy="1628780"/>
        </p:xfrm>
        <a:graphic>
          <a:graphicData uri="http://schemas.openxmlformats.org/drawingml/2006/table">
            <a:tbl>
              <a:tblPr firstRow="1" bandRow="1">
                <a:tableStyleId>{5C22544A-7EE6-4342-B048-85BDC9FD1C3A}</a:tableStyleId>
              </a:tblPr>
              <a:tblGrid>
                <a:gridCol w="879339">
                  <a:extLst>
                    <a:ext uri="{9D8B030D-6E8A-4147-A177-3AD203B41FA5}">
                      <a16:colId xmlns:a16="http://schemas.microsoft.com/office/drawing/2014/main" val="20000"/>
                    </a:ext>
                  </a:extLst>
                </a:gridCol>
                <a:gridCol w="1024811">
                  <a:extLst>
                    <a:ext uri="{9D8B030D-6E8A-4147-A177-3AD203B41FA5}">
                      <a16:colId xmlns:a16="http://schemas.microsoft.com/office/drawing/2014/main" val="20001"/>
                    </a:ext>
                  </a:extLst>
                </a:gridCol>
                <a:gridCol w="858025">
                  <a:extLst>
                    <a:ext uri="{9D8B030D-6E8A-4147-A177-3AD203B41FA5}">
                      <a16:colId xmlns:a16="http://schemas.microsoft.com/office/drawing/2014/main" val="4083732440"/>
                    </a:ext>
                  </a:extLst>
                </a:gridCol>
                <a:gridCol w="721522">
                  <a:extLst>
                    <a:ext uri="{9D8B030D-6E8A-4147-A177-3AD203B41FA5}">
                      <a16:colId xmlns:a16="http://schemas.microsoft.com/office/drawing/2014/main" val="20002"/>
                    </a:ext>
                  </a:extLst>
                </a:gridCol>
              </a:tblGrid>
              <a:tr h="257175">
                <a:tc>
                  <a:txBody>
                    <a:bodyPr/>
                    <a:lstStyle/>
                    <a:p>
                      <a:pPr algn="ctr"/>
                      <a:endParaRPr lang="en-US" sz="1400" dirty="0"/>
                    </a:p>
                  </a:txBody>
                  <a:tcPr marL="51435" marR="51435" marT="25718" marB="25718"/>
                </a:tc>
                <a:tc>
                  <a:txBody>
                    <a:bodyPr/>
                    <a:lstStyle/>
                    <a:p>
                      <a:pPr algn="ctr"/>
                      <a:r>
                        <a:rPr lang="en-US" sz="1400" dirty="0"/>
                        <a:t>Coefficients</a:t>
                      </a:r>
                    </a:p>
                  </a:txBody>
                  <a:tcPr marL="51435" marR="51435" marT="25718" marB="25718" anchor="b"/>
                </a:tc>
                <a:tc>
                  <a:txBody>
                    <a:bodyPr/>
                    <a:lstStyle/>
                    <a:p>
                      <a:pPr algn="ctr"/>
                      <a:r>
                        <a:rPr lang="en-US" sz="1400" dirty="0"/>
                        <a:t>S.E.</a:t>
                      </a:r>
                    </a:p>
                  </a:txBody>
                  <a:tcPr marL="51435" marR="51435" marT="25718" marB="25718" anchor="b"/>
                </a:tc>
                <a:tc>
                  <a:txBody>
                    <a:bodyPr/>
                    <a:lstStyle/>
                    <a:p>
                      <a:pPr algn="ctr"/>
                      <a:r>
                        <a:rPr lang="en-US" sz="1400" dirty="0"/>
                        <a:t>P-value</a:t>
                      </a:r>
                    </a:p>
                  </a:txBody>
                  <a:tcPr marL="51435" marR="51435" marT="25718" marB="25718" anchor="b"/>
                </a:tc>
                <a:extLst>
                  <a:ext uri="{0D108BD9-81ED-4DB2-BD59-A6C34878D82A}">
                    <a16:rowId xmlns:a16="http://schemas.microsoft.com/office/drawing/2014/main" val="10000"/>
                  </a:ext>
                </a:extLst>
              </a:tr>
              <a:tr h="291465">
                <a:tc>
                  <a:txBody>
                    <a:bodyPr/>
                    <a:lstStyle/>
                    <a:p>
                      <a:r>
                        <a:rPr lang="en-US" sz="1400" dirty="0"/>
                        <a:t>Intercept</a:t>
                      </a:r>
                    </a:p>
                  </a:txBody>
                  <a:tcPr marL="51435" marR="51435" marT="25718" marB="25718"/>
                </a:tc>
                <a:tc>
                  <a:txBody>
                    <a:bodyPr/>
                    <a:lstStyle/>
                    <a:p>
                      <a:pPr algn="ctr"/>
                      <a:r>
                        <a:rPr lang="en-US" sz="1600" dirty="0"/>
                        <a:t>-1.056</a:t>
                      </a:r>
                    </a:p>
                  </a:txBody>
                  <a:tcPr marL="51435" marR="51435" marT="25718" marB="25718">
                    <a:solidFill>
                      <a:schemeClr val="accent6">
                        <a:lumMod val="75000"/>
                      </a:schemeClr>
                    </a:solidFill>
                  </a:tcPr>
                </a:tc>
                <a:tc>
                  <a:txBody>
                    <a:bodyPr/>
                    <a:lstStyle/>
                    <a:p>
                      <a:pPr algn="ctr"/>
                      <a:r>
                        <a:rPr lang="en-US" sz="1600" dirty="0"/>
                        <a:t>.0757</a:t>
                      </a:r>
                    </a:p>
                  </a:txBody>
                  <a:tcPr marL="51435" marR="51435" marT="25718" marB="25718">
                    <a:solidFill>
                      <a:schemeClr val="accent6">
                        <a:lumMod val="75000"/>
                      </a:schemeClr>
                    </a:solidFill>
                  </a:tcPr>
                </a:tc>
                <a:tc>
                  <a:txBody>
                    <a:bodyPr/>
                    <a:lstStyle/>
                    <a:p>
                      <a:pPr algn="ctr"/>
                      <a:r>
                        <a:rPr lang="en-US" sz="1600" dirty="0"/>
                        <a:t>&lt;.01</a:t>
                      </a:r>
                    </a:p>
                  </a:txBody>
                  <a:tcPr marL="51435" marR="51435" marT="25718" marB="25718">
                    <a:solidFill>
                      <a:schemeClr val="accent6">
                        <a:lumMod val="75000"/>
                      </a:schemeClr>
                    </a:solidFill>
                  </a:tcPr>
                </a:tc>
                <a:extLst>
                  <a:ext uri="{0D108BD9-81ED-4DB2-BD59-A6C34878D82A}">
                    <a16:rowId xmlns:a16="http://schemas.microsoft.com/office/drawing/2014/main" val="10001"/>
                  </a:ext>
                </a:extLst>
              </a:tr>
              <a:tr h="291465">
                <a:tc>
                  <a:txBody>
                    <a:bodyPr/>
                    <a:lstStyle/>
                    <a:p>
                      <a:r>
                        <a:rPr lang="en-US" sz="1400" dirty="0"/>
                        <a:t>Education</a:t>
                      </a:r>
                    </a:p>
                  </a:txBody>
                  <a:tcPr marL="51435" marR="51435" marT="25718" marB="25718"/>
                </a:tc>
                <a:tc>
                  <a:txBody>
                    <a:bodyPr/>
                    <a:lstStyle/>
                    <a:p>
                      <a:pPr algn="ctr"/>
                      <a:r>
                        <a:rPr lang="en-US" sz="1600" dirty="0"/>
                        <a:t>.116</a:t>
                      </a:r>
                    </a:p>
                  </a:txBody>
                  <a:tcPr marL="51435" marR="51435" marT="25718" marB="25718">
                    <a:solidFill>
                      <a:schemeClr val="accent6">
                        <a:lumMod val="75000"/>
                      </a:schemeClr>
                    </a:solidFill>
                  </a:tcPr>
                </a:tc>
                <a:tc>
                  <a:txBody>
                    <a:bodyPr/>
                    <a:lstStyle/>
                    <a:p>
                      <a:pPr algn="ctr"/>
                      <a:r>
                        <a:rPr lang="en-US" sz="1600" dirty="0"/>
                        <a:t>.005</a:t>
                      </a:r>
                    </a:p>
                  </a:txBody>
                  <a:tcPr marL="51435" marR="51435" marT="25718" marB="25718">
                    <a:solidFill>
                      <a:schemeClr val="accent6">
                        <a:lumMod val="75000"/>
                      </a:schemeClr>
                    </a:solidFill>
                  </a:tcPr>
                </a:tc>
                <a:tc>
                  <a:txBody>
                    <a:bodyPr/>
                    <a:lstStyle/>
                    <a:p>
                      <a:pPr algn="ctr"/>
                      <a:r>
                        <a:rPr lang="en-US" sz="1600" dirty="0"/>
                        <a:t>&lt;.01</a:t>
                      </a:r>
                    </a:p>
                  </a:txBody>
                  <a:tcPr marL="51435" marR="51435" marT="25718" marB="25718">
                    <a:solidFill>
                      <a:schemeClr val="accent6">
                        <a:lumMod val="75000"/>
                      </a:schemeClr>
                    </a:solidFill>
                  </a:tcPr>
                </a:tc>
                <a:extLst>
                  <a:ext uri="{0D108BD9-81ED-4DB2-BD59-A6C34878D82A}">
                    <a16:rowId xmlns:a16="http://schemas.microsoft.com/office/drawing/2014/main" val="10002"/>
                  </a:ext>
                </a:extLst>
              </a:tr>
              <a:tr h="291465">
                <a:tc>
                  <a:txBody>
                    <a:bodyPr/>
                    <a:lstStyle/>
                    <a:p>
                      <a:r>
                        <a:rPr lang="en-US" sz="1400" dirty="0"/>
                        <a:t>Experience</a:t>
                      </a:r>
                    </a:p>
                  </a:txBody>
                  <a:tcPr marL="51435" marR="51435" marT="25718" marB="25718"/>
                </a:tc>
                <a:tc>
                  <a:txBody>
                    <a:bodyPr/>
                    <a:lstStyle/>
                    <a:p>
                      <a:pPr algn="ctr"/>
                      <a:r>
                        <a:rPr lang="en-US" sz="1600" dirty="0"/>
                        <a:t>.011</a:t>
                      </a:r>
                    </a:p>
                  </a:txBody>
                  <a:tcPr marL="51435" marR="51435" marT="25718" marB="25718">
                    <a:solidFill>
                      <a:schemeClr val="accent6">
                        <a:lumMod val="75000"/>
                      </a:schemeClr>
                    </a:solidFill>
                  </a:tcPr>
                </a:tc>
                <a:tc>
                  <a:txBody>
                    <a:bodyPr/>
                    <a:lstStyle/>
                    <a:p>
                      <a:pPr algn="ctr"/>
                      <a:r>
                        <a:rPr lang="en-US" sz="1600" dirty="0"/>
                        <a:t>.008</a:t>
                      </a:r>
                    </a:p>
                  </a:txBody>
                  <a:tcPr marL="51435" marR="51435" marT="25718" marB="25718">
                    <a:solidFill>
                      <a:schemeClr val="accent6">
                        <a:lumMod val="75000"/>
                      </a:schemeClr>
                    </a:solidFill>
                  </a:tcPr>
                </a:tc>
                <a:tc>
                  <a:txBody>
                    <a:bodyPr/>
                    <a:lstStyle/>
                    <a:p>
                      <a:pPr algn="ctr"/>
                      <a:r>
                        <a:rPr lang="en-US" sz="1600" dirty="0"/>
                        <a:t>&lt;.01</a:t>
                      </a:r>
                    </a:p>
                  </a:txBody>
                  <a:tcPr marL="51435" marR="51435" marT="25718" marB="25718">
                    <a:solidFill>
                      <a:schemeClr val="accent6">
                        <a:lumMod val="75000"/>
                      </a:schemeClr>
                    </a:solidFill>
                  </a:tcPr>
                </a:tc>
                <a:extLst>
                  <a:ext uri="{0D108BD9-81ED-4DB2-BD59-A6C34878D82A}">
                    <a16:rowId xmlns:a16="http://schemas.microsoft.com/office/drawing/2014/main" val="2833456548"/>
                  </a:ext>
                </a:extLst>
              </a:tr>
              <a:tr h="291465">
                <a:tc>
                  <a:txBody>
                    <a:bodyPr/>
                    <a:lstStyle/>
                    <a:p>
                      <a:r>
                        <a:rPr lang="en-US" sz="1400" dirty="0"/>
                        <a:t>Female</a:t>
                      </a:r>
                    </a:p>
                  </a:txBody>
                  <a:tcPr marL="51435" marR="51435" marT="25718" marB="25718"/>
                </a:tc>
                <a:tc>
                  <a:txBody>
                    <a:bodyPr/>
                    <a:lstStyle/>
                    <a:p>
                      <a:pPr algn="ctr"/>
                      <a:r>
                        <a:rPr lang="en-US" sz="1600" dirty="0"/>
                        <a:t>-.254</a:t>
                      </a:r>
                    </a:p>
                  </a:txBody>
                  <a:tcPr marL="51435" marR="51435" marT="25718" marB="25718">
                    <a:solidFill>
                      <a:schemeClr val="accent6">
                        <a:lumMod val="75000"/>
                      </a:schemeClr>
                    </a:solidFill>
                  </a:tcPr>
                </a:tc>
                <a:tc>
                  <a:txBody>
                    <a:bodyPr/>
                    <a:lstStyle/>
                    <a:p>
                      <a:pPr algn="ctr"/>
                      <a:r>
                        <a:rPr lang="en-US" sz="1600" dirty="0"/>
                        <a:t>.022</a:t>
                      </a:r>
                    </a:p>
                  </a:txBody>
                  <a:tcPr marL="51435" marR="51435" marT="25718" marB="25718">
                    <a:solidFill>
                      <a:schemeClr val="accent6">
                        <a:lumMod val="75000"/>
                      </a:schemeClr>
                    </a:solidFill>
                  </a:tcPr>
                </a:tc>
                <a:tc>
                  <a:txBody>
                    <a:bodyPr/>
                    <a:lstStyle/>
                    <a:p>
                      <a:pPr algn="ctr"/>
                      <a:r>
                        <a:rPr lang="en-US" sz="1600" dirty="0"/>
                        <a:t>&lt;.01</a:t>
                      </a:r>
                    </a:p>
                  </a:txBody>
                  <a:tcPr marL="51435" marR="51435" marT="25718" marB="25718">
                    <a:solidFill>
                      <a:schemeClr val="accent6">
                        <a:lumMod val="75000"/>
                      </a:schemeClr>
                    </a:solidFill>
                  </a:tcPr>
                </a:tc>
                <a:extLst>
                  <a:ext uri="{0D108BD9-81ED-4DB2-BD59-A6C34878D82A}">
                    <a16:rowId xmlns:a16="http://schemas.microsoft.com/office/drawing/2014/main" val="203744202"/>
                  </a:ext>
                </a:extLst>
              </a:tr>
            </a:tbl>
          </a:graphicData>
        </a:graphic>
      </p:graphicFrame>
      <p:sp>
        <p:nvSpPr>
          <p:cNvPr id="6" name="Title 1">
            <a:extLst>
              <a:ext uri="{FF2B5EF4-FFF2-40B4-BE49-F238E27FC236}">
                <a16:creationId xmlns:a16="http://schemas.microsoft.com/office/drawing/2014/main" id="{4F6E543B-A4E4-4384-BB47-3330C864A3A2}"/>
              </a:ext>
            </a:extLst>
          </p:cNvPr>
          <p:cNvSpPr txBox="1">
            <a:spLocks/>
          </p:cNvSpPr>
          <p:nvPr/>
        </p:nvSpPr>
        <p:spPr>
          <a:xfrm>
            <a:off x="471926" y="1913299"/>
            <a:ext cx="2916569" cy="350933"/>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685800" fontAlgn="auto">
              <a:spcAft>
                <a:spcPts val="0"/>
              </a:spcAft>
            </a:pPr>
            <a:r>
              <a:rPr lang="en-US" sz="2025" dirty="0">
                <a:solidFill>
                  <a:prstClr val="black"/>
                </a:solidFill>
                <a:latin typeface="Calibri Light" panose="020F0302020204030204"/>
              </a:rPr>
              <a:t>D.V. is Earnings</a:t>
            </a:r>
          </a:p>
        </p:txBody>
      </p:sp>
      <p:graphicFrame>
        <p:nvGraphicFramePr>
          <p:cNvPr id="8" name="Table 7">
            <a:extLst>
              <a:ext uri="{FF2B5EF4-FFF2-40B4-BE49-F238E27FC236}">
                <a16:creationId xmlns:a16="http://schemas.microsoft.com/office/drawing/2014/main" id="{242F48FD-3BE4-4F68-8CAE-DF76F4191289}"/>
              </a:ext>
            </a:extLst>
          </p:cNvPr>
          <p:cNvGraphicFramePr>
            <a:graphicFrameLocks noGrp="1"/>
          </p:cNvGraphicFramePr>
          <p:nvPr/>
        </p:nvGraphicFramePr>
        <p:xfrm>
          <a:off x="4414224" y="2300906"/>
          <a:ext cx="3483697" cy="1924056"/>
        </p:xfrm>
        <a:graphic>
          <a:graphicData uri="http://schemas.openxmlformats.org/drawingml/2006/table">
            <a:tbl>
              <a:tblPr firstRow="1" bandRow="1">
                <a:tableStyleId>{5C22544A-7EE6-4342-B048-85BDC9FD1C3A}</a:tableStyleId>
              </a:tblPr>
              <a:tblGrid>
                <a:gridCol w="879339">
                  <a:extLst>
                    <a:ext uri="{9D8B030D-6E8A-4147-A177-3AD203B41FA5}">
                      <a16:colId xmlns:a16="http://schemas.microsoft.com/office/drawing/2014/main" val="20000"/>
                    </a:ext>
                  </a:extLst>
                </a:gridCol>
                <a:gridCol w="1024811">
                  <a:extLst>
                    <a:ext uri="{9D8B030D-6E8A-4147-A177-3AD203B41FA5}">
                      <a16:colId xmlns:a16="http://schemas.microsoft.com/office/drawing/2014/main" val="20001"/>
                    </a:ext>
                  </a:extLst>
                </a:gridCol>
                <a:gridCol w="858025">
                  <a:extLst>
                    <a:ext uri="{9D8B030D-6E8A-4147-A177-3AD203B41FA5}">
                      <a16:colId xmlns:a16="http://schemas.microsoft.com/office/drawing/2014/main" val="4083732440"/>
                    </a:ext>
                  </a:extLst>
                </a:gridCol>
                <a:gridCol w="721522">
                  <a:extLst>
                    <a:ext uri="{9D8B030D-6E8A-4147-A177-3AD203B41FA5}">
                      <a16:colId xmlns:a16="http://schemas.microsoft.com/office/drawing/2014/main" val="20002"/>
                    </a:ext>
                  </a:extLst>
                </a:gridCol>
              </a:tblGrid>
              <a:tr h="257175">
                <a:tc>
                  <a:txBody>
                    <a:bodyPr/>
                    <a:lstStyle/>
                    <a:p>
                      <a:pPr algn="ctr"/>
                      <a:endParaRPr lang="en-US" sz="1400" dirty="0"/>
                    </a:p>
                  </a:txBody>
                  <a:tcPr marL="51435" marR="51435" marT="25718" marB="25718"/>
                </a:tc>
                <a:tc>
                  <a:txBody>
                    <a:bodyPr/>
                    <a:lstStyle/>
                    <a:p>
                      <a:pPr algn="ctr"/>
                      <a:r>
                        <a:rPr lang="en-US" sz="1400" dirty="0"/>
                        <a:t>Coefficients</a:t>
                      </a:r>
                    </a:p>
                  </a:txBody>
                  <a:tcPr marL="51435" marR="51435" marT="25718" marB="25718" anchor="b"/>
                </a:tc>
                <a:tc>
                  <a:txBody>
                    <a:bodyPr/>
                    <a:lstStyle/>
                    <a:p>
                      <a:pPr algn="ctr"/>
                      <a:r>
                        <a:rPr lang="en-US" sz="1400" dirty="0"/>
                        <a:t>S.E.</a:t>
                      </a:r>
                    </a:p>
                  </a:txBody>
                  <a:tcPr marL="51435" marR="51435" marT="25718" marB="25718" anchor="b"/>
                </a:tc>
                <a:tc>
                  <a:txBody>
                    <a:bodyPr/>
                    <a:lstStyle/>
                    <a:p>
                      <a:pPr algn="ctr"/>
                      <a:r>
                        <a:rPr lang="en-US" sz="1400" dirty="0"/>
                        <a:t>P-value</a:t>
                      </a:r>
                    </a:p>
                  </a:txBody>
                  <a:tcPr marL="51435" marR="51435" marT="25718" marB="25718" anchor="b"/>
                </a:tc>
                <a:extLst>
                  <a:ext uri="{0D108BD9-81ED-4DB2-BD59-A6C34878D82A}">
                    <a16:rowId xmlns:a16="http://schemas.microsoft.com/office/drawing/2014/main" val="10000"/>
                  </a:ext>
                </a:extLst>
              </a:tr>
              <a:tr h="291465">
                <a:tc>
                  <a:txBody>
                    <a:bodyPr/>
                    <a:lstStyle/>
                    <a:p>
                      <a:r>
                        <a:rPr lang="en-US" sz="1400" dirty="0"/>
                        <a:t>Intercept</a:t>
                      </a:r>
                    </a:p>
                  </a:txBody>
                  <a:tcPr marL="51435" marR="51435" marT="25718" marB="25718"/>
                </a:tc>
                <a:tc>
                  <a:txBody>
                    <a:bodyPr/>
                    <a:lstStyle/>
                    <a:p>
                      <a:pPr algn="ctr"/>
                      <a:r>
                        <a:rPr lang="en-US" sz="1600" dirty="0"/>
                        <a:t>-1.37</a:t>
                      </a:r>
                    </a:p>
                  </a:txBody>
                  <a:tcPr marL="51435" marR="51435" marT="25718" marB="25718">
                    <a:solidFill>
                      <a:schemeClr val="accent6">
                        <a:lumMod val="75000"/>
                      </a:schemeClr>
                    </a:solidFill>
                  </a:tcPr>
                </a:tc>
                <a:tc>
                  <a:txBody>
                    <a:bodyPr/>
                    <a:lstStyle/>
                    <a:p>
                      <a:pPr algn="ctr"/>
                      <a:r>
                        <a:rPr lang="en-US" sz="1600" dirty="0"/>
                        <a:t>.672</a:t>
                      </a:r>
                    </a:p>
                  </a:txBody>
                  <a:tcPr marL="51435" marR="51435" marT="25718" marB="25718">
                    <a:solidFill>
                      <a:schemeClr val="accent6">
                        <a:lumMod val="75000"/>
                      </a:schemeClr>
                    </a:solidFill>
                  </a:tcPr>
                </a:tc>
                <a:tc>
                  <a:txBody>
                    <a:bodyPr/>
                    <a:lstStyle/>
                    <a:p>
                      <a:pPr algn="ctr"/>
                      <a:r>
                        <a:rPr lang="en-US" sz="1600" dirty="0"/>
                        <a:t>.04</a:t>
                      </a:r>
                    </a:p>
                  </a:txBody>
                  <a:tcPr marL="51435" marR="51435" marT="25718" marB="25718">
                    <a:solidFill>
                      <a:schemeClr val="accent6">
                        <a:lumMod val="75000"/>
                      </a:schemeClr>
                    </a:solidFill>
                  </a:tcPr>
                </a:tc>
                <a:extLst>
                  <a:ext uri="{0D108BD9-81ED-4DB2-BD59-A6C34878D82A}">
                    <a16:rowId xmlns:a16="http://schemas.microsoft.com/office/drawing/2014/main" val="10001"/>
                  </a:ext>
                </a:extLst>
              </a:tr>
              <a:tr h="291465">
                <a:tc>
                  <a:txBody>
                    <a:bodyPr/>
                    <a:lstStyle/>
                    <a:p>
                      <a:r>
                        <a:rPr lang="en-US" sz="1400" dirty="0">
                          <a:highlight>
                            <a:srgbClr val="FFFF00"/>
                          </a:highlight>
                        </a:rPr>
                        <a:t>Education</a:t>
                      </a:r>
                    </a:p>
                  </a:txBody>
                  <a:tcPr marL="51435" marR="51435" marT="25718" marB="25718"/>
                </a:tc>
                <a:tc>
                  <a:txBody>
                    <a:bodyPr/>
                    <a:lstStyle/>
                    <a:p>
                      <a:pPr algn="ctr"/>
                      <a:r>
                        <a:rPr lang="en-US" sz="1600" dirty="0">
                          <a:highlight>
                            <a:srgbClr val="FFFF00"/>
                          </a:highlight>
                        </a:rPr>
                        <a:t>.169</a:t>
                      </a:r>
                    </a:p>
                  </a:txBody>
                  <a:tcPr marL="51435" marR="51435" marT="25718" marB="25718">
                    <a:solidFill>
                      <a:schemeClr val="accent6">
                        <a:lumMod val="75000"/>
                      </a:schemeClr>
                    </a:solidFill>
                  </a:tcPr>
                </a:tc>
                <a:tc>
                  <a:txBody>
                    <a:bodyPr/>
                    <a:lstStyle/>
                    <a:p>
                      <a:pPr algn="ctr"/>
                      <a:r>
                        <a:rPr lang="en-US" sz="1600" dirty="0">
                          <a:highlight>
                            <a:srgbClr val="FFFF00"/>
                          </a:highlight>
                        </a:rPr>
                        <a:t>.111</a:t>
                      </a:r>
                    </a:p>
                  </a:txBody>
                  <a:tcPr marL="51435" marR="51435" marT="25718" marB="25718">
                    <a:solidFill>
                      <a:schemeClr val="accent6">
                        <a:lumMod val="75000"/>
                      </a:schemeClr>
                    </a:solidFill>
                  </a:tcPr>
                </a:tc>
                <a:tc>
                  <a:txBody>
                    <a:bodyPr/>
                    <a:lstStyle/>
                    <a:p>
                      <a:pPr algn="ctr"/>
                      <a:r>
                        <a:rPr lang="en-US" sz="1600" dirty="0"/>
                        <a:t>.129</a:t>
                      </a:r>
                    </a:p>
                  </a:txBody>
                  <a:tcPr marL="51435" marR="51435" marT="25718" marB="25718">
                    <a:solidFill>
                      <a:schemeClr val="accent6">
                        <a:lumMod val="75000"/>
                      </a:schemeClr>
                    </a:solidFill>
                  </a:tcPr>
                </a:tc>
                <a:extLst>
                  <a:ext uri="{0D108BD9-81ED-4DB2-BD59-A6C34878D82A}">
                    <a16:rowId xmlns:a16="http://schemas.microsoft.com/office/drawing/2014/main" val="10002"/>
                  </a:ext>
                </a:extLst>
              </a:tr>
              <a:tr h="291465">
                <a:tc>
                  <a:txBody>
                    <a:bodyPr/>
                    <a:lstStyle/>
                    <a:p>
                      <a:r>
                        <a:rPr lang="en-US" sz="1400" dirty="0">
                          <a:highlight>
                            <a:srgbClr val="FFFF00"/>
                          </a:highlight>
                        </a:rPr>
                        <a:t>Experience</a:t>
                      </a:r>
                    </a:p>
                  </a:txBody>
                  <a:tcPr marL="51435" marR="51435" marT="25718" marB="25718"/>
                </a:tc>
                <a:tc>
                  <a:txBody>
                    <a:bodyPr/>
                    <a:lstStyle/>
                    <a:p>
                      <a:pPr algn="ctr"/>
                      <a:r>
                        <a:rPr lang="en-US" sz="1600" dirty="0">
                          <a:highlight>
                            <a:srgbClr val="FFFF00"/>
                          </a:highlight>
                        </a:rPr>
                        <a:t>.063</a:t>
                      </a:r>
                    </a:p>
                  </a:txBody>
                  <a:tcPr marL="51435" marR="51435" marT="25718" marB="25718">
                    <a:solidFill>
                      <a:schemeClr val="accent6">
                        <a:lumMod val="75000"/>
                      </a:schemeClr>
                    </a:solidFill>
                  </a:tcPr>
                </a:tc>
                <a:tc>
                  <a:txBody>
                    <a:bodyPr/>
                    <a:lstStyle/>
                    <a:p>
                      <a:pPr algn="ctr"/>
                      <a:r>
                        <a:rPr lang="en-US" sz="1600" dirty="0">
                          <a:highlight>
                            <a:srgbClr val="FFFF00"/>
                          </a:highlight>
                        </a:rPr>
                        <a:t>.111</a:t>
                      </a:r>
                    </a:p>
                  </a:txBody>
                  <a:tcPr marL="51435" marR="51435" marT="25718" marB="25718">
                    <a:solidFill>
                      <a:schemeClr val="accent6">
                        <a:lumMod val="75000"/>
                      </a:schemeClr>
                    </a:solidFill>
                  </a:tcPr>
                </a:tc>
                <a:tc>
                  <a:txBody>
                    <a:bodyPr/>
                    <a:lstStyle/>
                    <a:p>
                      <a:pPr algn="ctr"/>
                      <a:r>
                        <a:rPr lang="en-US" sz="1600" dirty="0"/>
                        <a:t>.569</a:t>
                      </a:r>
                    </a:p>
                  </a:txBody>
                  <a:tcPr marL="51435" marR="51435" marT="25718" marB="25718">
                    <a:solidFill>
                      <a:schemeClr val="accent6">
                        <a:lumMod val="75000"/>
                      </a:schemeClr>
                    </a:solidFill>
                  </a:tcPr>
                </a:tc>
                <a:extLst>
                  <a:ext uri="{0D108BD9-81ED-4DB2-BD59-A6C34878D82A}">
                    <a16:rowId xmlns:a16="http://schemas.microsoft.com/office/drawing/2014/main" val="2833456548"/>
                  </a:ext>
                </a:extLst>
              </a:tr>
              <a:tr h="291465">
                <a:tc>
                  <a:txBody>
                    <a:bodyPr/>
                    <a:lstStyle/>
                    <a:p>
                      <a:r>
                        <a:rPr lang="en-US" sz="1400" dirty="0"/>
                        <a:t>Female</a:t>
                      </a:r>
                    </a:p>
                  </a:txBody>
                  <a:tcPr marL="51435" marR="51435" marT="25718" marB="25718"/>
                </a:tc>
                <a:tc>
                  <a:txBody>
                    <a:bodyPr/>
                    <a:lstStyle/>
                    <a:p>
                      <a:pPr algn="ctr"/>
                      <a:r>
                        <a:rPr lang="en-US" sz="1600" dirty="0"/>
                        <a:t>-.254</a:t>
                      </a:r>
                    </a:p>
                  </a:txBody>
                  <a:tcPr marL="51435" marR="51435" marT="25718" marB="25718">
                    <a:solidFill>
                      <a:schemeClr val="accent6">
                        <a:lumMod val="75000"/>
                      </a:schemeClr>
                    </a:solidFill>
                  </a:tcPr>
                </a:tc>
                <a:tc>
                  <a:txBody>
                    <a:bodyPr/>
                    <a:lstStyle/>
                    <a:p>
                      <a:pPr algn="ctr"/>
                      <a:r>
                        <a:rPr lang="en-US" sz="1600" dirty="0"/>
                        <a:t>.022</a:t>
                      </a:r>
                    </a:p>
                  </a:txBody>
                  <a:tcPr marL="51435" marR="51435" marT="25718" marB="25718">
                    <a:solidFill>
                      <a:schemeClr val="accent6">
                        <a:lumMod val="75000"/>
                      </a:schemeClr>
                    </a:solidFill>
                  </a:tcPr>
                </a:tc>
                <a:tc>
                  <a:txBody>
                    <a:bodyPr/>
                    <a:lstStyle/>
                    <a:p>
                      <a:pPr algn="ctr"/>
                      <a:r>
                        <a:rPr lang="en-US" sz="1600" dirty="0"/>
                        <a:t>&lt;.01</a:t>
                      </a:r>
                    </a:p>
                  </a:txBody>
                  <a:tcPr marL="51435" marR="51435" marT="25718" marB="25718">
                    <a:solidFill>
                      <a:schemeClr val="accent6">
                        <a:lumMod val="75000"/>
                      </a:schemeClr>
                    </a:solidFill>
                  </a:tcPr>
                </a:tc>
                <a:extLst>
                  <a:ext uri="{0D108BD9-81ED-4DB2-BD59-A6C34878D82A}">
                    <a16:rowId xmlns:a16="http://schemas.microsoft.com/office/drawing/2014/main" val="203744202"/>
                  </a:ext>
                </a:extLst>
              </a:tr>
              <a:tr h="291465">
                <a:tc>
                  <a:txBody>
                    <a:bodyPr/>
                    <a:lstStyle/>
                    <a:p>
                      <a:r>
                        <a:rPr lang="en-US" sz="1400" dirty="0">
                          <a:highlight>
                            <a:srgbClr val="FFFF00"/>
                          </a:highlight>
                        </a:rPr>
                        <a:t>Age</a:t>
                      </a:r>
                    </a:p>
                  </a:txBody>
                  <a:tcPr marL="51435" marR="51435" marT="25718" marB="25718"/>
                </a:tc>
                <a:tc>
                  <a:txBody>
                    <a:bodyPr/>
                    <a:lstStyle/>
                    <a:p>
                      <a:pPr algn="ctr"/>
                      <a:r>
                        <a:rPr lang="en-US" sz="1600" dirty="0">
                          <a:highlight>
                            <a:srgbClr val="FFFF00"/>
                          </a:highlight>
                        </a:rPr>
                        <a:t>-.0524</a:t>
                      </a:r>
                    </a:p>
                  </a:txBody>
                  <a:tcPr marL="51435" marR="51435" marT="25718" marB="25718">
                    <a:solidFill>
                      <a:schemeClr val="accent6">
                        <a:lumMod val="75000"/>
                      </a:schemeClr>
                    </a:solidFill>
                  </a:tcPr>
                </a:tc>
                <a:tc>
                  <a:txBody>
                    <a:bodyPr/>
                    <a:lstStyle/>
                    <a:p>
                      <a:pPr algn="ctr"/>
                      <a:r>
                        <a:rPr lang="en-US" sz="1600" dirty="0">
                          <a:highlight>
                            <a:srgbClr val="FFFF00"/>
                          </a:highlight>
                        </a:rPr>
                        <a:t>.113</a:t>
                      </a:r>
                    </a:p>
                  </a:txBody>
                  <a:tcPr marL="51435" marR="51435" marT="25718" marB="25718">
                    <a:solidFill>
                      <a:schemeClr val="accent6">
                        <a:lumMod val="75000"/>
                      </a:schemeClr>
                    </a:solidFill>
                  </a:tcPr>
                </a:tc>
                <a:tc>
                  <a:txBody>
                    <a:bodyPr/>
                    <a:lstStyle/>
                    <a:p>
                      <a:pPr algn="ctr"/>
                      <a:r>
                        <a:rPr lang="en-US" sz="1600" dirty="0"/>
                        <a:t>.63</a:t>
                      </a:r>
                    </a:p>
                  </a:txBody>
                  <a:tcPr marL="51435" marR="51435" marT="25718" marB="25718">
                    <a:solidFill>
                      <a:schemeClr val="accent6">
                        <a:lumMod val="75000"/>
                      </a:schemeClr>
                    </a:solidFill>
                  </a:tcPr>
                </a:tc>
                <a:extLst>
                  <a:ext uri="{0D108BD9-81ED-4DB2-BD59-A6C34878D82A}">
                    <a16:rowId xmlns:a16="http://schemas.microsoft.com/office/drawing/2014/main" val="627516887"/>
                  </a:ext>
                </a:extLst>
              </a:tr>
            </a:tbl>
          </a:graphicData>
        </a:graphic>
      </p:graphicFrame>
      <p:sp>
        <p:nvSpPr>
          <p:cNvPr id="10" name="Title 1">
            <a:extLst>
              <a:ext uri="{FF2B5EF4-FFF2-40B4-BE49-F238E27FC236}">
                <a16:creationId xmlns:a16="http://schemas.microsoft.com/office/drawing/2014/main" id="{72C516E3-8B98-4E67-A0AC-1677F5125A32}"/>
              </a:ext>
            </a:extLst>
          </p:cNvPr>
          <p:cNvSpPr txBox="1">
            <a:spLocks/>
          </p:cNvSpPr>
          <p:nvPr/>
        </p:nvSpPr>
        <p:spPr>
          <a:xfrm>
            <a:off x="4360229" y="1913299"/>
            <a:ext cx="2916569" cy="350933"/>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685800" fontAlgn="auto">
              <a:spcAft>
                <a:spcPts val="0"/>
              </a:spcAft>
            </a:pPr>
            <a:r>
              <a:rPr lang="en-US" sz="2025" dirty="0">
                <a:solidFill>
                  <a:prstClr val="black"/>
                </a:solidFill>
                <a:latin typeface="Calibri Light" panose="020F0302020204030204"/>
              </a:rPr>
              <a:t>D.V. is Earnings</a:t>
            </a:r>
          </a:p>
        </p:txBody>
      </p:sp>
      <p:sp>
        <p:nvSpPr>
          <p:cNvPr id="11" name="TextBox 10">
            <a:extLst>
              <a:ext uri="{FF2B5EF4-FFF2-40B4-BE49-F238E27FC236}">
                <a16:creationId xmlns:a16="http://schemas.microsoft.com/office/drawing/2014/main" id="{22F29B42-1276-42A9-A50E-5B699E19913F}"/>
              </a:ext>
            </a:extLst>
          </p:cNvPr>
          <p:cNvSpPr txBox="1"/>
          <p:nvPr/>
        </p:nvSpPr>
        <p:spPr>
          <a:xfrm>
            <a:off x="471926" y="4627046"/>
            <a:ext cx="4914166" cy="923330"/>
          </a:xfrm>
          <a:prstGeom prst="rect">
            <a:avLst/>
          </a:prstGeom>
          <a:noFill/>
        </p:spPr>
        <p:txBody>
          <a:bodyPr wrap="none" rtlCol="0">
            <a:spAutoFit/>
          </a:bodyPr>
          <a:lstStyle/>
          <a:p>
            <a:pPr marL="214313" indent="-214313" defTabSz="685800" fontAlgn="auto">
              <a:spcBef>
                <a:spcPts val="0"/>
              </a:spcBef>
              <a:spcAft>
                <a:spcPts val="0"/>
              </a:spcAft>
              <a:buFont typeface="Arial" panose="020B0604020202020204" pitchFamily="34" charset="0"/>
              <a:buChar char="•"/>
            </a:pPr>
            <a:r>
              <a:rPr lang="en-US" sz="1800" dirty="0">
                <a:solidFill>
                  <a:prstClr val="black"/>
                </a:solidFill>
                <a:latin typeface="Calibri" panose="020F0502020204030204"/>
              </a:rPr>
              <a:t>Age is correlated with Education and Experience</a:t>
            </a:r>
          </a:p>
          <a:p>
            <a:pPr marL="214313" indent="-214313" defTabSz="685800" fontAlgn="auto">
              <a:spcBef>
                <a:spcPts val="0"/>
              </a:spcBef>
              <a:spcAft>
                <a:spcPts val="0"/>
              </a:spcAft>
              <a:buFont typeface="Arial" panose="020B0604020202020204" pitchFamily="34" charset="0"/>
              <a:buChar char="•"/>
            </a:pPr>
            <a:endParaRPr lang="en-US" sz="1800" dirty="0">
              <a:solidFill>
                <a:prstClr val="black"/>
              </a:solidFill>
              <a:latin typeface="Calibri" panose="020F0502020204030204"/>
            </a:endParaRPr>
          </a:p>
          <a:p>
            <a:pPr marL="214313" indent="-214313" defTabSz="685800" fontAlgn="auto">
              <a:spcBef>
                <a:spcPts val="0"/>
              </a:spcBef>
              <a:spcAft>
                <a:spcPts val="0"/>
              </a:spcAft>
              <a:buFont typeface="Arial" panose="020B0604020202020204" pitchFamily="34" charset="0"/>
              <a:buChar char="•"/>
            </a:pPr>
            <a:r>
              <a:rPr lang="en-US" sz="1800" dirty="0">
                <a:solidFill>
                  <a:prstClr val="black"/>
                </a:solidFill>
                <a:latin typeface="Calibri" panose="020F0502020204030204"/>
              </a:rPr>
              <a:t>But Age does not affect Earnings</a:t>
            </a:r>
          </a:p>
        </p:txBody>
      </p:sp>
    </p:spTree>
    <p:extLst>
      <p:ext uri="{BB962C8B-B14F-4D97-AF65-F5344CB8AC3E}">
        <p14:creationId xmlns:p14="http://schemas.microsoft.com/office/powerpoint/2010/main" val="410950015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18E094-EF0E-4538-AF40-AC2E9560C92C}"/>
              </a:ext>
            </a:extLst>
          </p:cNvPr>
          <p:cNvSpPr>
            <a:spLocks noGrp="1"/>
          </p:cNvSpPr>
          <p:nvPr>
            <p:ph type="title"/>
          </p:nvPr>
        </p:nvSpPr>
        <p:spPr/>
        <p:txBody>
          <a:bodyPr/>
          <a:lstStyle/>
          <a:p>
            <a:r>
              <a:rPr lang="en-US" dirty="0"/>
              <a:t>How to deal with Multicollinearity?</a:t>
            </a:r>
          </a:p>
        </p:txBody>
      </p:sp>
      <p:sp>
        <p:nvSpPr>
          <p:cNvPr id="3" name="Content Placeholder 2">
            <a:extLst>
              <a:ext uri="{FF2B5EF4-FFF2-40B4-BE49-F238E27FC236}">
                <a16:creationId xmlns:a16="http://schemas.microsoft.com/office/drawing/2014/main" id="{AD0B8394-37D2-45BE-8694-A95E8891FD35}"/>
              </a:ext>
            </a:extLst>
          </p:cNvPr>
          <p:cNvSpPr>
            <a:spLocks noGrp="1"/>
          </p:cNvSpPr>
          <p:nvPr>
            <p:ph idx="1"/>
          </p:nvPr>
        </p:nvSpPr>
        <p:spPr/>
        <p:txBody>
          <a:bodyPr/>
          <a:lstStyle/>
          <a:p>
            <a:r>
              <a:rPr lang="en-US" dirty="0"/>
              <a:t>If the problem variable (k); </a:t>
            </a:r>
          </a:p>
          <a:p>
            <a:pPr lvl="1"/>
            <a:r>
              <a:rPr lang="en-US" dirty="0"/>
              <a:t>does not affect y, remove it from the regression.</a:t>
            </a:r>
          </a:p>
          <a:p>
            <a:pPr lvl="1"/>
            <a:r>
              <a:rPr lang="en-US" dirty="0"/>
              <a:t>Affects y, and can be combined with x (e.g., print and outdoor advertising) combine the two</a:t>
            </a:r>
          </a:p>
          <a:p>
            <a:pPr lvl="1"/>
            <a:endParaRPr lang="en-US" dirty="0"/>
          </a:p>
          <a:p>
            <a:r>
              <a:rPr lang="en-US" dirty="0"/>
              <a:t>Variance Inflation Factor (VIF) will let us the extent to which multicollinearity is a problem.</a:t>
            </a:r>
          </a:p>
          <a:p>
            <a:endParaRPr lang="en-US" dirty="0"/>
          </a:p>
        </p:txBody>
      </p:sp>
    </p:spTree>
    <p:extLst>
      <p:ext uri="{BB962C8B-B14F-4D97-AF65-F5344CB8AC3E}">
        <p14:creationId xmlns:p14="http://schemas.microsoft.com/office/powerpoint/2010/main" val="123586794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C6E8AA-3227-4AFE-B0C9-4B36BC7B1606}"/>
              </a:ext>
            </a:extLst>
          </p:cNvPr>
          <p:cNvSpPr>
            <a:spLocks noGrp="1"/>
          </p:cNvSpPr>
          <p:nvPr>
            <p:ph type="title"/>
          </p:nvPr>
        </p:nvSpPr>
        <p:spPr/>
        <p:txBody>
          <a:bodyPr/>
          <a:lstStyle/>
          <a:p>
            <a:r>
              <a:rPr lang="en-US" dirty="0"/>
              <a:t>Coming Attractions</a:t>
            </a:r>
          </a:p>
        </p:txBody>
      </p:sp>
      <p:sp>
        <p:nvSpPr>
          <p:cNvPr id="3" name="Content Placeholder 2">
            <a:extLst>
              <a:ext uri="{FF2B5EF4-FFF2-40B4-BE49-F238E27FC236}">
                <a16:creationId xmlns:a16="http://schemas.microsoft.com/office/drawing/2014/main" id="{7DA99B8C-14A2-4422-A49A-EDC661A551F0}"/>
              </a:ext>
            </a:extLst>
          </p:cNvPr>
          <p:cNvSpPr>
            <a:spLocks noGrp="1"/>
          </p:cNvSpPr>
          <p:nvPr>
            <p:ph idx="1"/>
          </p:nvPr>
        </p:nvSpPr>
        <p:spPr/>
        <p:txBody>
          <a:bodyPr/>
          <a:lstStyle/>
          <a:p>
            <a:r>
              <a:rPr lang="en-US" dirty="0"/>
              <a:t>In 48 Hours</a:t>
            </a:r>
          </a:p>
          <a:p>
            <a:pPr lvl="1"/>
            <a:r>
              <a:rPr lang="en-US" dirty="0"/>
              <a:t>Submit the project proposal</a:t>
            </a:r>
          </a:p>
          <a:p>
            <a:pPr lvl="1"/>
            <a:endParaRPr lang="en-US" dirty="0"/>
          </a:p>
          <a:p>
            <a:r>
              <a:rPr lang="en-US" dirty="0"/>
              <a:t>Next Week</a:t>
            </a:r>
          </a:p>
          <a:p>
            <a:pPr lvl="1"/>
            <a:r>
              <a:rPr lang="en-US" dirty="0"/>
              <a:t>Customer Lifetime Value</a:t>
            </a:r>
          </a:p>
          <a:p>
            <a:pPr lvl="1"/>
            <a:r>
              <a:rPr lang="en-US" dirty="0"/>
              <a:t>Connection between CLV and Shareholder Value</a:t>
            </a:r>
          </a:p>
        </p:txBody>
      </p:sp>
    </p:spTree>
    <p:extLst>
      <p:ext uri="{BB962C8B-B14F-4D97-AF65-F5344CB8AC3E}">
        <p14:creationId xmlns:p14="http://schemas.microsoft.com/office/powerpoint/2010/main" val="109082364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Marketing Mix Models - Summary</a:t>
            </a:r>
          </a:p>
        </p:txBody>
      </p:sp>
      <p:sp>
        <p:nvSpPr>
          <p:cNvPr id="3" name="Content Placeholder 2"/>
          <p:cNvSpPr>
            <a:spLocks noGrp="1"/>
          </p:cNvSpPr>
          <p:nvPr>
            <p:ph idx="1"/>
          </p:nvPr>
        </p:nvSpPr>
        <p:spPr>
          <a:xfrm>
            <a:off x="685800" y="914400"/>
            <a:ext cx="7772400" cy="4724400"/>
          </a:xfrm>
        </p:spPr>
        <p:txBody>
          <a:bodyPr/>
          <a:lstStyle/>
          <a:p>
            <a:r>
              <a:rPr lang="en-US" sz="2400" dirty="0"/>
              <a:t>High R-Squares can be misleading</a:t>
            </a:r>
          </a:p>
          <a:p>
            <a:pPr lvl="1"/>
            <a:r>
              <a:rPr lang="en-US" sz="2000" dirty="0"/>
              <a:t>High R-square are important for predictive analytics</a:t>
            </a:r>
          </a:p>
          <a:p>
            <a:endParaRPr lang="en-US" sz="2400" dirty="0"/>
          </a:p>
          <a:p>
            <a:r>
              <a:rPr lang="en-US" sz="2400" dirty="0"/>
              <a:t>Change in sales better than level of sales for marketing strategy</a:t>
            </a:r>
          </a:p>
          <a:p>
            <a:endParaRPr lang="en-US" sz="2400" dirty="0"/>
          </a:p>
          <a:p>
            <a:r>
              <a:rPr lang="en-US" sz="2400" dirty="0"/>
              <a:t>Evaluate relationships among the independent variables</a:t>
            </a:r>
          </a:p>
          <a:p>
            <a:pPr lvl="1"/>
            <a:r>
              <a:rPr lang="en-US" sz="2000" dirty="0"/>
              <a:t>Omitted variables, multicollinearity</a:t>
            </a:r>
          </a:p>
          <a:p>
            <a:endParaRPr lang="en-US" sz="2400"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Marketing Mix Models - Summary</a:t>
            </a:r>
          </a:p>
        </p:txBody>
      </p:sp>
      <p:sp>
        <p:nvSpPr>
          <p:cNvPr id="3" name="Content Placeholder 2"/>
          <p:cNvSpPr>
            <a:spLocks noGrp="1"/>
          </p:cNvSpPr>
          <p:nvPr>
            <p:ph idx="1"/>
          </p:nvPr>
        </p:nvSpPr>
        <p:spPr>
          <a:xfrm>
            <a:off x="685800" y="914400"/>
            <a:ext cx="7772400" cy="4724400"/>
          </a:xfrm>
        </p:spPr>
        <p:txBody>
          <a:bodyPr/>
          <a:lstStyle/>
          <a:p>
            <a:r>
              <a:rPr lang="en-US" sz="2400" dirty="0"/>
              <a:t>Are independent variables correlated?</a:t>
            </a:r>
          </a:p>
          <a:p>
            <a:pPr lvl="1"/>
            <a:r>
              <a:rPr lang="en-US" sz="2000" dirty="0"/>
              <a:t>Is the sign of a variable not making sense?</a:t>
            </a:r>
          </a:p>
          <a:p>
            <a:pPr lvl="1"/>
            <a:r>
              <a:rPr lang="en-US" sz="2000" dirty="0"/>
              <a:t>Is the significance and sign of the coefficient changing with other variables in the model?</a:t>
            </a:r>
          </a:p>
          <a:p>
            <a:pPr lvl="2"/>
            <a:r>
              <a:rPr lang="en-US" sz="1600" dirty="0"/>
              <a:t>E.g., Outdoor advertising</a:t>
            </a:r>
          </a:p>
          <a:p>
            <a:endParaRPr lang="en-US" sz="2400" dirty="0"/>
          </a:p>
          <a:p>
            <a:r>
              <a:rPr lang="en-US" sz="2400" dirty="0"/>
              <a:t>Do we have an omitted variable bias?</a:t>
            </a:r>
          </a:p>
          <a:p>
            <a:pPr lvl="1"/>
            <a:r>
              <a:rPr lang="en-US" sz="2000" dirty="0"/>
              <a:t>E.g., Price coefficient when we added brand tier</a:t>
            </a:r>
          </a:p>
          <a:p>
            <a:endParaRPr lang="en-US" sz="2400" dirty="0"/>
          </a:p>
          <a:p>
            <a:r>
              <a:rPr lang="en-US" sz="2400" dirty="0"/>
              <a:t>If no omitted variable bias-</a:t>
            </a:r>
          </a:p>
          <a:p>
            <a:pPr lvl="1"/>
            <a:r>
              <a:rPr lang="en-US" sz="2000" dirty="0"/>
              <a:t>Check for correlation among independent variables</a:t>
            </a:r>
          </a:p>
          <a:p>
            <a:pPr lvl="1"/>
            <a:r>
              <a:rPr lang="en-US" sz="2000" dirty="0"/>
              <a:t>If they are correlated; try combining them (add/subtract/divide/multiply etc.) or remove one of the variables</a:t>
            </a:r>
            <a:endParaRPr lang="en-US" sz="2400" dirty="0"/>
          </a:p>
        </p:txBody>
      </p:sp>
    </p:spTree>
    <p:extLst>
      <p:ext uri="{BB962C8B-B14F-4D97-AF65-F5344CB8AC3E}">
        <p14:creationId xmlns:p14="http://schemas.microsoft.com/office/powerpoint/2010/main" val="28434271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AC6C54-EF22-461B-A0B8-AB1314B215A4}"/>
              </a:ext>
            </a:extLst>
          </p:cNvPr>
          <p:cNvSpPr>
            <a:spLocks noGrp="1"/>
          </p:cNvSpPr>
          <p:nvPr>
            <p:ph type="title"/>
          </p:nvPr>
        </p:nvSpPr>
        <p:spPr/>
        <p:txBody>
          <a:bodyPr/>
          <a:lstStyle/>
          <a:p>
            <a:r>
              <a:rPr lang="en-US" dirty="0"/>
              <a:t>Class Rating</a:t>
            </a:r>
          </a:p>
        </p:txBody>
      </p:sp>
      <p:pic>
        <p:nvPicPr>
          <p:cNvPr id="5" name="Content Placeholder 4" descr="A green head of broccoli&#10;&#10;Description automatically generated with medium confidence">
            <a:extLst>
              <a:ext uri="{FF2B5EF4-FFF2-40B4-BE49-F238E27FC236}">
                <a16:creationId xmlns:a16="http://schemas.microsoft.com/office/drawing/2014/main" id="{7B66CE1D-017A-49B6-A9B9-D3CD133A93CF}"/>
              </a:ext>
            </a:extLst>
          </p:cNvPr>
          <p:cNvPicPr>
            <a:picLocks noGrp="1" noChangeAspect="1"/>
          </p:cNvPicPr>
          <p:nvPr>
            <p:ph idx="1"/>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0886" y="1676400"/>
            <a:ext cx="2169712" cy="2209800"/>
          </a:xfrm>
        </p:spPr>
      </p:pic>
      <p:pic>
        <p:nvPicPr>
          <p:cNvPr id="7" name="Content Placeholder 4" descr="A green head of broccoli&#10;&#10;Description automatically generated with medium confidence">
            <a:extLst>
              <a:ext uri="{FF2B5EF4-FFF2-40B4-BE49-F238E27FC236}">
                <a16:creationId xmlns:a16="http://schemas.microsoft.com/office/drawing/2014/main" id="{102B4D5F-A0C2-448F-B8B1-67A8A8088B72}"/>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bwMode="auto">
          <a:xfrm>
            <a:off x="2209800" y="1676400"/>
            <a:ext cx="2169712" cy="2209800"/>
          </a:xfrm>
          <a:prstGeom prst="rect">
            <a:avLst/>
          </a:prstGeom>
          <a:noFill/>
          <a:ln w="9525">
            <a:noFill/>
            <a:miter lim="800000"/>
            <a:headEnd/>
            <a:tailEnd/>
          </a:ln>
        </p:spPr>
      </p:pic>
      <p:pic>
        <p:nvPicPr>
          <p:cNvPr id="8" name="Content Placeholder 4" descr="A green head of broccoli&#10;&#10;Description automatically generated with medium confidence">
            <a:extLst>
              <a:ext uri="{FF2B5EF4-FFF2-40B4-BE49-F238E27FC236}">
                <a16:creationId xmlns:a16="http://schemas.microsoft.com/office/drawing/2014/main" id="{98AADEBB-1BCB-4879-9048-DC61CF062947}"/>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bwMode="auto">
          <a:xfrm>
            <a:off x="4419600" y="1752600"/>
            <a:ext cx="2169712" cy="2209800"/>
          </a:xfrm>
          <a:prstGeom prst="rect">
            <a:avLst/>
          </a:prstGeom>
          <a:noFill/>
          <a:ln w="9525">
            <a:noFill/>
            <a:miter lim="800000"/>
            <a:headEnd/>
            <a:tailEnd/>
          </a:ln>
        </p:spPr>
      </p:pic>
      <p:pic>
        <p:nvPicPr>
          <p:cNvPr id="9" name="Content Placeholder 4" descr="A green head of broccoli&#10;&#10;Description automatically generated with medium confidence">
            <a:extLst>
              <a:ext uri="{FF2B5EF4-FFF2-40B4-BE49-F238E27FC236}">
                <a16:creationId xmlns:a16="http://schemas.microsoft.com/office/drawing/2014/main" id="{C9F33DD4-084B-4750-BDC5-6FDCCBE47B2C}"/>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bwMode="auto">
          <a:xfrm>
            <a:off x="6781800" y="1752600"/>
            <a:ext cx="2169712" cy="2209800"/>
          </a:xfrm>
          <a:prstGeom prst="rect">
            <a:avLst/>
          </a:prstGeom>
          <a:noFill/>
          <a:ln w="9525">
            <a:noFill/>
            <a:miter lim="800000"/>
            <a:headEnd/>
            <a:tailEnd/>
          </a:ln>
        </p:spPr>
      </p:pic>
    </p:spTree>
    <p:extLst>
      <p:ext uri="{BB962C8B-B14F-4D97-AF65-F5344CB8AC3E}">
        <p14:creationId xmlns:p14="http://schemas.microsoft.com/office/powerpoint/2010/main" val="28105956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304800"/>
            <a:ext cx="7772400" cy="685800"/>
          </a:xfrm>
        </p:spPr>
        <p:txBody>
          <a:bodyPr>
            <a:normAutofit fontScale="90000"/>
          </a:bodyPr>
          <a:lstStyle/>
          <a:p>
            <a:r>
              <a:rPr lang="en-US" dirty="0"/>
              <a:t>Diagnosing Market Response:</a:t>
            </a:r>
            <a:br>
              <a:rPr lang="en-US" dirty="0"/>
            </a:br>
            <a:r>
              <a:rPr lang="en-US" dirty="0"/>
              <a:t>Regression Analysis</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552271398"/>
              </p:ext>
            </p:extLst>
          </p:nvPr>
        </p:nvGraphicFramePr>
        <p:xfrm>
          <a:off x="381000" y="1524001"/>
          <a:ext cx="8305800" cy="41910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4198272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p:cNvCxnSpPr/>
          <p:nvPr/>
        </p:nvCxnSpPr>
        <p:spPr>
          <a:xfrm flipV="1">
            <a:off x="4985945" y="2648118"/>
            <a:ext cx="0" cy="234704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flipH="1" flipV="1">
            <a:off x="5700110" y="2439704"/>
            <a:ext cx="20402" cy="255546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flipH="1" flipV="1">
            <a:off x="2083679" y="2439704"/>
            <a:ext cx="3633725" cy="854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83679" y="2648268"/>
            <a:ext cx="2902266" cy="1473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8" name="Left Brace 7"/>
          <p:cNvSpPr/>
          <p:nvPr/>
        </p:nvSpPr>
        <p:spPr>
          <a:xfrm>
            <a:off x="1664908" y="2443933"/>
            <a:ext cx="350519" cy="228600"/>
          </a:xfrm>
          <a:prstGeom prst="lef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685800" fontAlgn="auto">
              <a:spcBef>
                <a:spcPts val="0"/>
              </a:spcBef>
              <a:spcAft>
                <a:spcPts val="0"/>
              </a:spcAft>
            </a:pPr>
            <a:endParaRPr lang="en-US" sz="1350">
              <a:solidFill>
                <a:prstClr val="black"/>
              </a:solidFill>
              <a:latin typeface="Calibri" panose="020F0502020204030204"/>
            </a:endParaRPr>
          </a:p>
        </p:txBody>
      </p:sp>
      <p:pic>
        <p:nvPicPr>
          <p:cNvPr id="2" name="Picture 1">
            <a:extLst>
              <a:ext uri="{FF2B5EF4-FFF2-40B4-BE49-F238E27FC236}">
                <a16:creationId xmlns:a16="http://schemas.microsoft.com/office/drawing/2014/main" id="{D9A8D60B-1DF9-4441-A49E-F30181632B97}"/>
              </a:ext>
            </a:extLst>
          </p:cNvPr>
          <p:cNvPicPr>
            <a:picLocks noChangeAspect="1"/>
          </p:cNvPicPr>
          <p:nvPr/>
        </p:nvPicPr>
        <p:blipFill>
          <a:blip r:embed="rId2"/>
          <a:stretch>
            <a:fillRect/>
          </a:stretch>
        </p:blipFill>
        <p:spPr>
          <a:xfrm>
            <a:off x="508001" y="757387"/>
            <a:ext cx="7797799" cy="4386262"/>
          </a:xfrm>
          <a:prstGeom prst="rect">
            <a:avLst/>
          </a:prstGeom>
        </p:spPr>
      </p:pic>
    </p:spTree>
    <p:extLst>
      <p:ext uri="{BB962C8B-B14F-4D97-AF65-F5344CB8AC3E}">
        <p14:creationId xmlns:p14="http://schemas.microsoft.com/office/powerpoint/2010/main" val="2772378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Diagnosing Market Response:</a:t>
            </a:r>
            <a:br>
              <a:rPr lang="en-US" dirty="0"/>
            </a:br>
            <a:r>
              <a:rPr lang="en-US" dirty="0"/>
              <a:t>Regression Analysis</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897156440"/>
              </p:ext>
            </p:extLst>
          </p:nvPr>
        </p:nvGraphicFramePr>
        <p:xfrm>
          <a:off x="457200" y="2226469"/>
          <a:ext cx="2857500" cy="1028700"/>
        </p:xfrm>
        <a:graphic>
          <a:graphicData uri="http://schemas.openxmlformats.org/drawingml/2006/table">
            <a:tbl>
              <a:tblPr firstRow="1" bandRow="1">
                <a:tableStyleId>{5C22544A-7EE6-4342-B048-85BDC9FD1C3A}</a:tableStyleId>
              </a:tblPr>
              <a:tblGrid>
                <a:gridCol w="2053928">
                  <a:extLst>
                    <a:ext uri="{9D8B030D-6E8A-4147-A177-3AD203B41FA5}">
                      <a16:colId xmlns:a16="http://schemas.microsoft.com/office/drawing/2014/main" val="20000"/>
                    </a:ext>
                  </a:extLst>
                </a:gridCol>
                <a:gridCol w="803572">
                  <a:extLst>
                    <a:ext uri="{9D8B030D-6E8A-4147-A177-3AD203B41FA5}">
                      <a16:colId xmlns:a16="http://schemas.microsoft.com/office/drawing/2014/main" val="20001"/>
                    </a:ext>
                  </a:extLst>
                </a:gridCol>
              </a:tblGrid>
              <a:tr h="342900">
                <a:tc gridSpan="2">
                  <a:txBody>
                    <a:bodyPr/>
                    <a:lstStyle/>
                    <a:p>
                      <a:pPr algn="ctr"/>
                      <a:r>
                        <a:rPr lang="en-US" sz="1800" dirty="0"/>
                        <a:t>Regression Statistics</a:t>
                      </a:r>
                    </a:p>
                  </a:txBody>
                  <a:tcPr marL="68580" marR="68580" marT="34290" marB="34290"/>
                </a:tc>
                <a:tc hMerge="1">
                  <a:txBody>
                    <a:bodyPr/>
                    <a:lstStyle/>
                    <a:p>
                      <a:endParaRPr lang="en-US" dirty="0"/>
                    </a:p>
                  </a:txBody>
                  <a:tcPr/>
                </a:tc>
                <a:extLst>
                  <a:ext uri="{0D108BD9-81ED-4DB2-BD59-A6C34878D82A}">
                    <a16:rowId xmlns:a16="http://schemas.microsoft.com/office/drawing/2014/main" val="10000"/>
                  </a:ext>
                </a:extLst>
              </a:tr>
              <a:tr h="342900">
                <a:tc>
                  <a:txBody>
                    <a:bodyPr/>
                    <a:lstStyle/>
                    <a:p>
                      <a:r>
                        <a:rPr lang="en-US" sz="1800" dirty="0"/>
                        <a:t>R-Squared</a:t>
                      </a:r>
                    </a:p>
                  </a:txBody>
                  <a:tcPr marL="68580" marR="68580" marT="34290" marB="34290"/>
                </a:tc>
                <a:tc>
                  <a:txBody>
                    <a:bodyPr/>
                    <a:lstStyle/>
                    <a:p>
                      <a:pPr algn="r"/>
                      <a:r>
                        <a:rPr lang="en-US" sz="1800" dirty="0">
                          <a:solidFill>
                            <a:schemeClr val="bg1"/>
                          </a:solidFill>
                        </a:rPr>
                        <a:t>0.601</a:t>
                      </a:r>
                    </a:p>
                  </a:txBody>
                  <a:tcPr marL="68580" marR="68580" marT="34290" marB="34290">
                    <a:solidFill>
                      <a:schemeClr val="accent6">
                        <a:lumMod val="75000"/>
                      </a:schemeClr>
                    </a:solidFill>
                  </a:tcPr>
                </a:tc>
                <a:extLst>
                  <a:ext uri="{0D108BD9-81ED-4DB2-BD59-A6C34878D82A}">
                    <a16:rowId xmlns:a16="http://schemas.microsoft.com/office/drawing/2014/main" val="10002"/>
                  </a:ext>
                </a:extLst>
              </a:tr>
              <a:tr h="342900">
                <a:tc>
                  <a:txBody>
                    <a:bodyPr/>
                    <a:lstStyle/>
                    <a:p>
                      <a:r>
                        <a:rPr lang="en-US" sz="1800" dirty="0"/>
                        <a:t>Adjusted R-Squared</a:t>
                      </a:r>
                    </a:p>
                  </a:txBody>
                  <a:tcPr marL="68580" marR="68580" marT="34290" marB="34290"/>
                </a:tc>
                <a:tc>
                  <a:txBody>
                    <a:bodyPr/>
                    <a:lstStyle/>
                    <a:p>
                      <a:pPr algn="r"/>
                      <a:r>
                        <a:rPr lang="en-US" sz="1800" dirty="0">
                          <a:solidFill>
                            <a:schemeClr val="bg1"/>
                          </a:solidFill>
                        </a:rPr>
                        <a:t>0.586</a:t>
                      </a:r>
                    </a:p>
                  </a:txBody>
                  <a:tcPr marL="68580" marR="68580" marT="34290" marB="34290">
                    <a:solidFill>
                      <a:schemeClr val="accent6">
                        <a:lumMod val="75000"/>
                      </a:schemeClr>
                    </a:solidFill>
                  </a:tcPr>
                </a:tc>
                <a:extLst>
                  <a:ext uri="{0D108BD9-81ED-4DB2-BD59-A6C34878D82A}">
                    <a16:rowId xmlns:a16="http://schemas.microsoft.com/office/drawing/2014/main" val="10003"/>
                  </a:ext>
                </a:extLst>
              </a:tr>
            </a:tbl>
          </a:graphicData>
        </a:graphic>
      </p:graphicFrame>
      <p:graphicFrame>
        <p:nvGraphicFramePr>
          <p:cNvPr id="5" name="Table 4"/>
          <p:cNvGraphicFramePr>
            <a:graphicFrameLocks noGrp="1"/>
          </p:cNvGraphicFramePr>
          <p:nvPr/>
        </p:nvGraphicFramePr>
        <p:xfrm>
          <a:off x="3680460" y="2226469"/>
          <a:ext cx="5006340" cy="1714500"/>
        </p:xfrm>
        <a:graphic>
          <a:graphicData uri="http://schemas.openxmlformats.org/drawingml/2006/table">
            <a:tbl>
              <a:tblPr firstRow="1" bandRow="1">
                <a:tableStyleId>{5C22544A-7EE6-4342-B048-85BDC9FD1C3A}</a:tableStyleId>
              </a:tblPr>
              <a:tblGrid>
                <a:gridCol w="1274189">
                  <a:extLst>
                    <a:ext uri="{9D8B030D-6E8A-4147-A177-3AD203B41FA5}">
                      <a16:colId xmlns:a16="http://schemas.microsoft.com/office/drawing/2014/main" val="20000"/>
                    </a:ext>
                  </a:extLst>
                </a:gridCol>
                <a:gridCol w="480104">
                  <a:extLst>
                    <a:ext uri="{9D8B030D-6E8A-4147-A177-3AD203B41FA5}">
                      <a16:colId xmlns:a16="http://schemas.microsoft.com/office/drawing/2014/main" val="20001"/>
                    </a:ext>
                  </a:extLst>
                </a:gridCol>
                <a:gridCol w="896237">
                  <a:extLst>
                    <a:ext uri="{9D8B030D-6E8A-4147-A177-3AD203B41FA5}">
                      <a16:colId xmlns:a16="http://schemas.microsoft.com/office/drawing/2014/main" val="20002"/>
                    </a:ext>
                  </a:extLst>
                </a:gridCol>
                <a:gridCol w="896237">
                  <a:extLst>
                    <a:ext uri="{9D8B030D-6E8A-4147-A177-3AD203B41FA5}">
                      <a16:colId xmlns:a16="http://schemas.microsoft.com/office/drawing/2014/main" val="20003"/>
                    </a:ext>
                  </a:extLst>
                </a:gridCol>
                <a:gridCol w="777113">
                  <a:extLst>
                    <a:ext uri="{9D8B030D-6E8A-4147-A177-3AD203B41FA5}">
                      <a16:colId xmlns:a16="http://schemas.microsoft.com/office/drawing/2014/main" val="20004"/>
                    </a:ext>
                  </a:extLst>
                </a:gridCol>
                <a:gridCol w="682460">
                  <a:extLst>
                    <a:ext uri="{9D8B030D-6E8A-4147-A177-3AD203B41FA5}">
                      <a16:colId xmlns:a16="http://schemas.microsoft.com/office/drawing/2014/main" val="20005"/>
                    </a:ext>
                  </a:extLst>
                </a:gridCol>
              </a:tblGrid>
              <a:tr h="342900">
                <a:tc>
                  <a:txBody>
                    <a:bodyPr/>
                    <a:lstStyle/>
                    <a:p>
                      <a:pPr algn="ctr"/>
                      <a:r>
                        <a:rPr lang="en-US" sz="1800" dirty="0">
                          <a:solidFill>
                            <a:schemeClr val="tx1"/>
                          </a:solidFill>
                        </a:rPr>
                        <a:t>ANOVA</a:t>
                      </a:r>
                    </a:p>
                  </a:txBody>
                  <a:tcPr marL="68580" marR="68580" marT="34290" marB="34290">
                    <a:noFill/>
                  </a:tcPr>
                </a:tc>
                <a:tc>
                  <a:txBody>
                    <a:bodyPr/>
                    <a:lstStyle/>
                    <a:p>
                      <a:pPr algn="ctr"/>
                      <a:endParaRPr lang="en-US" sz="1800" dirty="0">
                        <a:solidFill>
                          <a:schemeClr val="tx1"/>
                        </a:solidFill>
                      </a:endParaRPr>
                    </a:p>
                  </a:txBody>
                  <a:tcPr marL="68580" marR="68580" marT="34290" marB="34290">
                    <a:noFill/>
                  </a:tcPr>
                </a:tc>
                <a:tc>
                  <a:txBody>
                    <a:bodyPr/>
                    <a:lstStyle/>
                    <a:p>
                      <a:pPr algn="ctr"/>
                      <a:endParaRPr lang="en-US" sz="1800" dirty="0">
                        <a:solidFill>
                          <a:schemeClr val="tx1"/>
                        </a:solidFill>
                      </a:endParaRPr>
                    </a:p>
                  </a:txBody>
                  <a:tcPr marL="68580" marR="68580" marT="34290" marB="34290">
                    <a:noFill/>
                  </a:tcPr>
                </a:tc>
                <a:tc>
                  <a:txBody>
                    <a:bodyPr/>
                    <a:lstStyle/>
                    <a:p>
                      <a:pPr algn="ctr"/>
                      <a:endParaRPr lang="en-US" sz="1800" dirty="0">
                        <a:solidFill>
                          <a:schemeClr val="tx1"/>
                        </a:solidFill>
                      </a:endParaRPr>
                    </a:p>
                  </a:txBody>
                  <a:tcPr marL="68580" marR="68580" marT="34290" marB="34290">
                    <a:noFill/>
                  </a:tcPr>
                </a:tc>
                <a:tc>
                  <a:txBody>
                    <a:bodyPr/>
                    <a:lstStyle/>
                    <a:p>
                      <a:pPr algn="ctr"/>
                      <a:endParaRPr lang="en-US" sz="1800" dirty="0">
                        <a:solidFill>
                          <a:schemeClr val="tx1"/>
                        </a:solidFill>
                      </a:endParaRPr>
                    </a:p>
                  </a:txBody>
                  <a:tcPr marL="68580" marR="68580" marT="34290" marB="34290">
                    <a:noFill/>
                  </a:tcPr>
                </a:tc>
                <a:tc>
                  <a:txBody>
                    <a:bodyPr/>
                    <a:lstStyle/>
                    <a:p>
                      <a:pPr algn="ctr"/>
                      <a:endParaRPr lang="en-US" sz="1800" dirty="0">
                        <a:solidFill>
                          <a:schemeClr val="tx1"/>
                        </a:solidFill>
                      </a:endParaRPr>
                    </a:p>
                  </a:txBody>
                  <a:tcPr marL="68580" marR="68580" marT="34290" marB="34290">
                    <a:noFill/>
                  </a:tcPr>
                </a:tc>
                <a:extLst>
                  <a:ext uri="{0D108BD9-81ED-4DB2-BD59-A6C34878D82A}">
                    <a16:rowId xmlns:a16="http://schemas.microsoft.com/office/drawing/2014/main" val="10000"/>
                  </a:ext>
                </a:extLst>
              </a:tr>
              <a:tr h="342900">
                <a:tc>
                  <a:txBody>
                    <a:bodyPr/>
                    <a:lstStyle/>
                    <a:p>
                      <a:pPr algn="ctr"/>
                      <a:endParaRPr lang="en-US" sz="1800" b="1" dirty="0">
                        <a:solidFill>
                          <a:schemeClr val="bg1"/>
                        </a:solidFill>
                      </a:endParaRPr>
                    </a:p>
                  </a:txBody>
                  <a:tcPr marL="68580" marR="68580" marT="34290" marB="34290">
                    <a:lnB w="38100" cap="flat" cmpd="sng" algn="ctr">
                      <a:solidFill>
                        <a:schemeClr val="bg1"/>
                      </a:solidFill>
                      <a:prstDash val="solid"/>
                      <a:round/>
                      <a:headEnd type="none" w="med" len="med"/>
                      <a:tailEnd type="none" w="med" len="med"/>
                    </a:lnB>
                    <a:solidFill>
                      <a:srgbClr val="5B9BD5"/>
                    </a:solidFill>
                  </a:tcPr>
                </a:tc>
                <a:tc>
                  <a:txBody>
                    <a:bodyPr/>
                    <a:lstStyle/>
                    <a:p>
                      <a:pPr algn="ctr"/>
                      <a:r>
                        <a:rPr lang="en-US" sz="1800" b="1" dirty="0" err="1">
                          <a:solidFill>
                            <a:schemeClr val="bg1"/>
                          </a:solidFill>
                        </a:rPr>
                        <a:t>df</a:t>
                      </a:r>
                      <a:endParaRPr lang="en-US" sz="1800" b="1" dirty="0">
                        <a:solidFill>
                          <a:schemeClr val="bg1"/>
                        </a:solidFill>
                      </a:endParaRPr>
                    </a:p>
                  </a:txBody>
                  <a:tcPr marL="68580" marR="68580" marT="34290" marB="34290">
                    <a:lnB w="38100" cap="flat" cmpd="sng" algn="ctr">
                      <a:solidFill>
                        <a:schemeClr val="bg1"/>
                      </a:solidFill>
                      <a:prstDash val="solid"/>
                      <a:round/>
                      <a:headEnd type="none" w="med" len="med"/>
                      <a:tailEnd type="none" w="med" len="med"/>
                    </a:lnB>
                    <a:solidFill>
                      <a:srgbClr val="5B9BD5"/>
                    </a:solidFill>
                  </a:tcPr>
                </a:tc>
                <a:tc>
                  <a:txBody>
                    <a:bodyPr/>
                    <a:lstStyle/>
                    <a:p>
                      <a:pPr algn="ctr"/>
                      <a:r>
                        <a:rPr lang="en-US" sz="1800" b="1" dirty="0">
                          <a:solidFill>
                            <a:schemeClr val="bg1"/>
                          </a:solidFill>
                        </a:rPr>
                        <a:t>SS</a:t>
                      </a:r>
                    </a:p>
                  </a:txBody>
                  <a:tcPr marL="68580" marR="68580" marT="34290" marB="34290">
                    <a:lnB w="38100" cap="flat" cmpd="sng" algn="ctr">
                      <a:solidFill>
                        <a:schemeClr val="bg1"/>
                      </a:solidFill>
                      <a:prstDash val="solid"/>
                      <a:round/>
                      <a:headEnd type="none" w="med" len="med"/>
                      <a:tailEnd type="none" w="med" len="med"/>
                    </a:lnB>
                    <a:solidFill>
                      <a:srgbClr val="5B9BD5"/>
                    </a:solidFill>
                  </a:tcPr>
                </a:tc>
                <a:tc>
                  <a:txBody>
                    <a:bodyPr/>
                    <a:lstStyle/>
                    <a:p>
                      <a:pPr algn="ctr"/>
                      <a:r>
                        <a:rPr lang="en-US" sz="1800" b="1" dirty="0">
                          <a:solidFill>
                            <a:schemeClr val="bg1"/>
                          </a:solidFill>
                        </a:rPr>
                        <a:t>MS</a:t>
                      </a:r>
                    </a:p>
                  </a:txBody>
                  <a:tcPr marL="68580" marR="68580" marT="34290" marB="34290">
                    <a:lnB w="38100" cap="flat" cmpd="sng" algn="ctr">
                      <a:solidFill>
                        <a:schemeClr val="bg1"/>
                      </a:solidFill>
                      <a:prstDash val="solid"/>
                      <a:round/>
                      <a:headEnd type="none" w="med" len="med"/>
                      <a:tailEnd type="none" w="med" len="med"/>
                    </a:lnB>
                    <a:solidFill>
                      <a:srgbClr val="5B9BD5"/>
                    </a:solidFill>
                  </a:tcPr>
                </a:tc>
                <a:tc>
                  <a:txBody>
                    <a:bodyPr/>
                    <a:lstStyle/>
                    <a:p>
                      <a:pPr algn="ctr"/>
                      <a:r>
                        <a:rPr lang="en-US" sz="1800" b="1" dirty="0">
                          <a:solidFill>
                            <a:schemeClr val="bg1"/>
                          </a:solidFill>
                        </a:rPr>
                        <a:t>F</a:t>
                      </a:r>
                    </a:p>
                  </a:txBody>
                  <a:tcPr marL="68580" marR="68580" marT="34290" marB="34290">
                    <a:lnB w="38100" cap="flat" cmpd="sng" algn="ctr">
                      <a:solidFill>
                        <a:schemeClr val="bg1"/>
                      </a:solidFill>
                      <a:prstDash val="solid"/>
                      <a:round/>
                      <a:headEnd type="none" w="med" len="med"/>
                      <a:tailEnd type="none" w="med" len="med"/>
                    </a:lnB>
                    <a:solidFill>
                      <a:srgbClr val="5B9BD5"/>
                    </a:solidFill>
                  </a:tcPr>
                </a:tc>
                <a:tc>
                  <a:txBody>
                    <a:bodyPr/>
                    <a:lstStyle/>
                    <a:p>
                      <a:pPr algn="ctr"/>
                      <a:r>
                        <a:rPr lang="en-US" sz="1800" b="1" dirty="0">
                          <a:solidFill>
                            <a:schemeClr val="bg1"/>
                          </a:solidFill>
                        </a:rPr>
                        <a:t>Sig F</a:t>
                      </a:r>
                    </a:p>
                  </a:txBody>
                  <a:tcPr marL="68580" marR="68580" marT="34290" marB="34290">
                    <a:lnB w="38100" cap="flat" cmpd="sng" algn="ctr">
                      <a:solidFill>
                        <a:schemeClr val="bg1"/>
                      </a:solidFill>
                      <a:prstDash val="solid"/>
                      <a:round/>
                      <a:headEnd type="none" w="med" len="med"/>
                      <a:tailEnd type="none" w="med" len="med"/>
                    </a:lnB>
                    <a:solidFill>
                      <a:srgbClr val="5B9BD5"/>
                    </a:solidFill>
                  </a:tcPr>
                </a:tc>
                <a:extLst>
                  <a:ext uri="{0D108BD9-81ED-4DB2-BD59-A6C34878D82A}">
                    <a16:rowId xmlns:a16="http://schemas.microsoft.com/office/drawing/2014/main" val="10001"/>
                  </a:ext>
                </a:extLst>
              </a:tr>
              <a:tr h="342900">
                <a:tc>
                  <a:txBody>
                    <a:bodyPr/>
                    <a:lstStyle/>
                    <a:p>
                      <a:r>
                        <a:rPr lang="en-US" sz="1800" dirty="0"/>
                        <a:t>Regression</a:t>
                      </a:r>
                    </a:p>
                  </a:txBody>
                  <a:tcPr marL="68580" marR="68580" marT="34290" marB="34290">
                    <a:lnT w="38100" cap="flat" cmpd="sng" algn="ctr">
                      <a:solidFill>
                        <a:schemeClr val="bg1"/>
                      </a:solidFill>
                      <a:prstDash val="solid"/>
                      <a:round/>
                      <a:headEnd type="none" w="med" len="med"/>
                      <a:tailEnd type="none" w="med" len="med"/>
                    </a:lnT>
                    <a:solidFill>
                      <a:srgbClr val="D2DEEF"/>
                    </a:solidFill>
                  </a:tcPr>
                </a:tc>
                <a:tc>
                  <a:txBody>
                    <a:bodyPr/>
                    <a:lstStyle/>
                    <a:p>
                      <a:pPr algn="r"/>
                      <a:r>
                        <a:rPr lang="en-US" sz="1800" dirty="0"/>
                        <a:t>1</a:t>
                      </a:r>
                    </a:p>
                  </a:txBody>
                  <a:tcPr marL="68580" marR="68580" marT="34290" marB="34290">
                    <a:lnT w="38100" cap="flat" cmpd="sng" algn="ctr">
                      <a:solidFill>
                        <a:schemeClr val="bg1"/>
                      </a:solidFill>
                      <a:prstDash val="solid"/>
                      <a:round/>
                      <a:headEnd type="none" w="med" len="med"/>
                      <a:tailEnd type="none" w="med" len="med"/>
                    </a:lnT>
                    <a:solidFill>
                      <a:srgbClr val="D2DEEF"/>
                    </a:solidFill>
                  </a:tcPr>
                </a:tc>
                <a:tc>
                  <a:txBody>
                    <a:bodyPr/>
                    <a:lstStyle/>
                    <a:p>
                      <a:pPr algn="r"/>
                      <a:r>
                        <a:rPr lang="en-US" sz="1800" dirty="0"/>
                        <a:t>267.28</a:t>
                      </a:r>
                    </a:p>
                  </a:txBody>
                  <a:tcPr marL="68580" marR="68580" marT="34290" marB="34290">
                    <a:lnT w="38100" cap="flat" cmpd="sng" algn="ctr">
                      <a:solidFill>
                        <a:schemeClr val="bg1"/>
                      </a:solidFill>
                      <a:prstDash val="solid"/>
                      <a:round/>
                      <a:headEnd type="none" w="med" len="med"/>
                      <a:tailEnd type="none" w="med" len="med"/>
                    </a:lnT>
                    <a:solidFill>
                      <a:srgbClr val="D2DEEF"/>
                    </a:solidFill>
                  </a:tcPr>
                </a:tc>
                <a:tc>
                  <a:txBody>
                    <a:bodyPr/>
                    <a:lstStyle/>
                    <a:p>
                      <a:pPr algn="r"/>
                      <a:r>
                        <a:rPr lang="en-US" sz="1800" dirty="0"/>
                        <a:t>267.28</a:t>
                      </a:r>
                    </a:p>
                  </a:txBody>
                  <a:tcPr marL="68580" marR="68580" marT="34290" marB="34290">
                    <a:lnT w="38100" cap="flat" cmpd="sng" algn="ctr">
                      <a:solidFill>
                        <a:schemeClr val="bg1"/>
                      </a:solidFill>
                      <a:prstDash val="solid"/>
                      <a:round/>
                      <a:headEnd type="none" w="med" len="med"/>
                      <a:tailEnd type="none" w="med" len="med"/>
                    </a:lnT>
                    <a:solidFill>
                      <a:srgbClr val="D2DEEF"/>
                    </a:solidFill>
                  </a:tcPr>
                </a:tc>
                <a:tc>
                  <a:txBody>
                    <a:bodyPr/>
                    <a:lstStyle/>
                    <a:p>
                      <a:pPr algn="r"/>
                      <a:r>
                        <a:rPr lang="en-US" sz="1800" dirty="0"/>
                        <a:t>40.60</a:t>
                      </a:r>
                    </a:p>
                  </a:txBody>
                  <a:tcPr marL="68580" marR="68580" marT="34290" marB="34290">
                    <a:lnT w="38100" cap="flat" cmpd="sng" algn="ctr">
                      <a:solidFill>
                        <a:schemeClr val="bg1"/>
                      </a:solidFill>
                      <a:prstDash val="solid"/>
                      <a:round/>
                      <a:headEnd type="none" w="med" len="med"/>
                      <a:tailEnd type="none" w="med" len="med"/>
                    </a:lnT>
                    <a:solidFill>
                      <a:srgbClr val="D2DEEF"/>
                    </a:solidFill>
                  </a:tcPr>
                </a:tc>
                <a:tc>
                  <a:txBody>
                    <a:bodyPr/>
                    <a:lstStyle/>
                    <a:p>
                      <a:pPr algn="r"/>
                      <a:r>
                        <a:rPr lang="en-US" sz="1800" dirty="0"/>
                        <a:t>0.00</a:t>
                      </a:r>
                    </a:p>
                  </a:txBody>
                  <a:tcPr marL="68580" marR="68580" marT="34290" marB="34290">
                    <a:lnT w="38100" cap="flat" cmpd="sng" algn="ctr">
                      <a:solidFill>
                        <a:schemeClr val="bg1"/>
                      </a:solidFill>
                      <a:prstDash val="solid"/>
                      <a:round/>
                      <a:headEnd type="none" w="med" len="med"/>
                      <a:tailEnd type="none" w="med" len="med"/>
                    </a:lnT>
                    <a:solidFill>
                      <a:srgbClr val="D2DEEF"/>
                    </a:solidFill>
                  </a:tcPr>
                </a:tc>
                <a:extLst>
                  <a:ext uri="{0D108BD9-81ED-4DB2-BD59-A6C34878D82A}">
                    <a16:rowId xmlns:a16="http://schemas.microsoft.com/office/drawing/2014/main" val="10002"/>
                  </a:ext>
                </a:extLst>
              </a:tr>
              <a:tr h="342900">
                <a:tc>
                  <a:txBody>
                    <a:bodyPr/>
                    <a:lstStyle/>
                    <a:p>
                      <a:r>
                        <a:rPr lang="en-US" sz="1800" dirty="0"/>
                        <a:t>Residual</a:t>
                      </a:r>
                    </a:p>
                  </a:txBody>
                  <a:tcPr marL="68580" marR="68580" marT="34290" marB="34290">
                    <a:solidFill>
                      <a:srgbClr val="EAEFF7"/>
                    </a:solidFill>
                  </a:tcPr>
                </a:tc>
                <a:tc>
                  <a:txBody>
                    <a:bodyPr/>
                    <a:lstStyle/>
                    <a:p>
                      <a:pPr algn="r"/>
                      <a:r>
                        <a:rPr lang="en-US" sz="1800" dirty="0"/>
                        <a:t>27</a:t>
                      </a:r>
                    </a:p>
                  </a:txBody>
                  <a:tcPr marL="68580" marR="68580" marT="34290" marB="34290">
                    <a:solidFill>
                      <a:srgbClr val="EAEFF7"/>
                    </a:solidFill>
                  </a:tcPr>
                </a:tc>
                <a:tc>
                  <a:txBody>
                    <a:bodyPr/>
                    <a:lstStyle/>
                    <a:p>
                      <a:pPr algn="r"/>
                      <a:r>
                        <a:rPr lang="en-US" sz="1800" dirty="0"/>
                        <a:t>177.75</a:t>
                      </a:r>
                    </a:p>
                  </a:txBody>
                  <a:tcPr marL="68580" marR="68580" marT="34290" marB="34290">
                    <a:solidFill>
                      <a:srgbClr val="EAEFF7"/>
                    </a:solidFill>
                  </a:tcPr>
                </a:tc>
                <a:tc>
                  <a:txBody>
                    <a:bodyPr/>
                    <a:lstStyle/>
                    <a:p>
                      <a:pPr algn="r"/>
                      <a:r>
                        <a:rPr lang="en-US" sz="1800" dirty="0"/>
                        <a:t>6.58</a:t>
                      </a:r>
                    </a:p>
                  </a:txBody>
                  <a:tcPr marL="68580" marR="68580" marT="34290" marB="34290">
                    <a:solidFill>
                      <a:srgbClr val="EAEFF7"/>
                    </a:solidFill>
                  </a:tcPr>
                </a:tc>
                <a:tc>
                  <a:txBody>
                    <a:bodyPr/>
                    <a:lstStyle/>
                    <a:p>
                      <a:pPr algn="r"/>
                      <a:endParaRPr lang="en-US" sz="1800" dirty="0"/>
                    </a:p>
                  </a:txBody>
                  <a:tcPr marL="68580" marR="68580" marT="34290" marB="34290">
                    <a:solidFill>
                      <a:srgbClr val="EAEFF7"/>
                    </a:solidFill>
                  </a:tcPr>
                </a:tc>
                <a:tc>
                  <a:txBody>
                    <a:bodyPr/>
                    <a:lstStyle/>
                    <a:p>
                      <a:pPr algn="r"/>
                      <a:endParaRPr lang="en-US" sz="1800" dirty="0"/>
                    </a:p>
                  </a:txBody>
                  <a:tcPr marL="68580" marR="68580" marT="34290" marB="34290">
                    <a:solidFill>
                      <a:srgbClr val="EAEFF7"/>
                    </a:solidFill>
                  </a:tcPr>
                </a:tc>
                <a:extLst>
                  <a:ext uri="{0D108BD9-81ED-4DB2-BD59-A6C34878D82A}">
                    <a16:rowId xmlns:a16="http://schemas.microsoft.com/office/drawing/2014/main" val="10003"/>
                  </a:ext>
                </a:extLst>
              </a:tr>
              <a:tr h="342900">
                <a:tc>
                  <a:txBody>
                    <a:bodyPr/>
                    <a:lstStyle/>
                    <a:p>
                      <a:r>
                        <a:rPr lang="en-US" sz="1800" dirty="0"/>
                        <a:t>Total</a:t>
                      </a:r>
                    </a:p>
                  </a:txBody>
                  <a:tcPr marL="68580" marR="68580" marT="34290" marB="34290">
                    <a:solidFill>
                      <a:srgbClr val="D2DEEF"/>
                    </a:solidFill>
                  </a:tcPr>
                </a:tc>
                <a:tc>
                  <a:txBody>
                    <a:bodyPr/>
                    <a:lstStyle/>
                    <a:p>
                      <a:pPr algn="r"/>
                      <a:r>
                        <a:rPr lang="en-US" sz="1800" dirty="0"/>
                        <a:t>28</a:t>
                      </a:r>
                    </a:p>
                  </a:txBody>
                  <a:tcPr marL="68580" marR="68580" marT="34290" marB="34290">
                    <a:solidFill>
                      <a:srgbClr val="D2DEEF"/>
                    </a:solidFill>
                  </a:tcPr>
                </a:tc>
                <a:tc>
                  <a:txBody>
                    <a:bodyPr/>
                    <a:lstStyle/>
                    <a:p>
                      <a:pPr algn="r"/>
                      <a:r>
                        <a:rPr lang="en-US" sz="1800" dirty="0"/>
                        <a:t>445.03</a:t>
                      </a:r>
                    </a:p>
                  </a:txBody>
                  <a:tcPr marL="68580" marR="68580" marT="34290" marB="34290">
                    <a:solidFill>
                      <a:srgbClr val="D2DEEF"/>
                    </a:solidFill>
                  </a:tcPr>
                </a:tc>
                <a:tc>
                  <a:txBody>
                    <a:bodyPr/>
                    <a:lstStyle/>
                    <a:p>
                      <a:pPr algn="r"/>
                      <a:endParaRPr lang="en-US" sz="1800" dirty="0"/>
                    </a:p>
                  </a:txBody>
                  <a:tcPr marL="68580" marR="68580" marT="34290" marB="34290">
                    <a:solidFill>
                      <a:srgbClr val="D2DEEF"/>
                    </a:solidFill>
                  </a:tcPr>
                </a:tc>
                <a:tc>
                  <a:txBody>
                    <a:bodyPr/>
                    <a:lstStyle/>
                    <a:p>
                      <a:pPr algn="r"/>
                      <a:endParaRPr lang="en-US" sz="1800" dirty="0"/>
                    </a:p>
                  </a:txBody>
                  <a:tcPr marL="68580" marR="68580" marT="34290" marB="34290">
                    <a:solidFill>
                      <a:srgbClr val="D2DEEF"/>
                    </a:solidFill>
                  </a:tcPr>
                </a:tc>
                <a:tc>
                  <a:txBody>
                    <a:bodyPr/>
                    <a:lstStyle/>
                    <a:p>
                      <a:pPr algn="r"/>
                      <a:endParaRPr lang="en-US" sz="1800" dirty="0"/>
                    </a:p>
                  </a:txBody>
                  <a:tcPr marL="68580" marR="68580" marT="34290" marB="34290">
                    <a:solidFill>
                      <a:srgbClr val="D2DEEF"/>
                    </a:solidFill>
                  </a:tcPr>
                </a:tc>
                <a:extLst>
                  <a:ext uri="{0D108BD9-81ED-4DB2-BD59-A6C34878D82A}">
                    <a16:rowId xmlns:a16="http://schemas.microsoft.com/office/drawing/2014/main" val="10004"/>
                  </a:ext>
                </a:extLst>
              </a:tr>
            </a:tbl>
          </a:graphicData>
        </a:graphic>
      </p:graphicFrame>
      <p:graphicFrame>
        <p:nvGraphicFramePr>
          <p:cNvPr id="6" name="Table 5"/>
          <p:cNvGraphicFramePr>
            <a:graphicFrameLocks noGrp="1"/>
          </p:cNvGraphicFramePr>
          <p:nvPr/>
        </p:nvGraphicFramePr>
        <p:xfrm>
          <a:off x="457200" y="4465494"/>
          <a:ext cx="6688562" cy="1303020"/>
        </p:xfrm>
        <a:graphic>
          <a:graphicData uri="http://schemas.openxmlformats.org/drawingml/2006/table">
            <a:tbl>
              <a:tblPr firstRow="1" bandRow="1">
                <a:tableStyleId>{5C22544A-7EE6-4342-B048-85BDC9FD1C3A}</a:tableStyleId>
              </a:tblPr>
              <a:tblGrid>
                <a:gridCol w="2472439">
                  <a:extLst>
                    <a:ext uri="{9D8B030D-6E8A-4147-A177-3AD203B41FA5}">
                      <a16:colId xmlns:a16="http://schemas.microsoft.com/office/drawing/2014/main" val="20000"/>
                    </a:ext>
                  </a:extLst>
                </a:gridCol>
                <a:gridCol w="1404869">
                  <a:extLst>
                    <a:ext uri="{9D8B030D-6E8A-4147-A177-3AD203B41FA5}">
                      <a16:colId xmlns:a16="http://schemas.microsoft.com/office/drawing/2014/main" val="20001"/>
                    </a:ext>
                  </a:extLst>
                </a:gridCol>
                <a:gridCol w="1046512">
                  <a:extLst>
                    <a:ext uri="{9D8B030D-6E8A-4147-A177-3AD203B41FA5}">
                      <a16:colId xmlns:a16="http://schemas.microsoft.com/office/drawing/2014/main" val="20002"/>
                    </a:ext>
                  </a:extLst>
                </a:gridCol>
                <a:gridCol w="788129">
                  <a:extLst>
                    <a:ext uri="{9D8B030D-6E8A-4147-A177-3AD203B41FA5}">
                      <a16:colId xmlns:a16="http://schemas.microsoft.com/office/drawing/2014/main" val="20003"/>
                    </a:ext>
                  </a:extLst>
                </a:gridCol>
                <a:gridCol w="976613">
                  <a:extLst>
                    <a:ext uri="{9D8B030D-6E8A-4147-A177-3AD203B41FA5}">
                      <a16:colId xmlns:a16="http://schemas.microsoft.com/office/drawing/2014/main" val="20004"/>
                    </a:ext>
                  </a:extLst>
                </a:gridCol>
              </a:tblGrid>
              <a:tr h="617220">
                <a:tc>
                  <a:txBody>
                    <a:bodyPr/>
                    <a:lstStyle/>
                    <a:p>
                      <a:pPr algn="ctr"/>
                      <a:endParaRPr lang="en-US" sz="1800" dirty="0"/>
                    </a:p>
                  </a:txBody>
                  <a:tcPr marL="68580" marR="68580" marT="34290" marB="34290"/>
                </a:tc>
                <a:tc>
                  <a:txBody>
                    <a:bodyPr/>
                    <a:lstStyle/>
                    <a:p>
                      <a:pPr algn="ctr"/>
                      <a:r>
                        <a:rPr lang="en-US" sz="1800" dirty="0"/>
                        <a:t>Coefficients</a:t>
                      </a:r>
                    </a:p>
                  </a:txBody>
                  <a:tcPr marL="68580" marR="68580" marT="34290" marB="34290" anchor="b"/>
                </a:tc>
                <a:tc>
                  <a:txBody>
                    <a:bodyPr/>
                    <a:lstStyle/>
                    <a:p>
                      <a:pPr algn="ctr"/>
                      <a:r>
                        <a:rPr lang="en-US" sz="1800" dirty="0"/>
                        <a:t>Standard</a:t>
                      </a:r>
                    </a:p>
                    <a:p>
                      <a:pPr algn="ctr"/>
                      <a:r>
                        <a:rPr lang="en-US" sz="1800" dirty="0"/>
                        <a:t>Error</a:t>
                      </a:r>
                    </a:p>
                  </a:txBody>
                  <a:tcPr marL="68580" marR="68580" marT="34290" marB="34290" anchor="b"/>
                </a:tc>
                <a:tc>
                  <a:txBody>
                    <a:bodyPr/>
                    <a:lstStyle/>
                    <a:p>
                      <a:pPr algn="ctr"/>
                      <a:r>
                        <a:rPr lang="en-US" sz="1800" dirty="0"/>
                        <a:t>t</a:t>
                      </a:r>
                      <a:r>
                        <a:rPr lang="en-US" sz="1800" baseline="0" dirty="0"/>
                        <a:t> </a:t>
                      </a:r>
                      <a:r>
                        <a:rPr lang="en-US" sz="1800" dirty="0"/>
                        <a:t>Stat</a:t>
                      </a:r>
                    </a:p>
                  </a:txBody>
                  <a:tcPr marL="68580" marR="68580" marT="34290" marB="34290" anchor="b"/>
                </a:tc>
                <a:tc>
                  <a:txBody>
                    <a:bodyPr/>
                    <a:lstStyle/>
                    <a:p>
                      <a:pPr algn="ctr"/>
                      <a:r>
                        <a:rPr lang="en-US" sz="1800" dirty="0"/>
                        <a:t>P-value</a:t>
                      </a:r>
                    </a:p>
                  </a:txBody>
                  <a:tcPr marL="68580" marR="68580" marT="34290" marB="34290" anchor="b"/>
                </a:tc>
                <a:extLst>
                  <a:ext uri="{0D108BD9-81ED-4DB2-BD59-A6C34878D82A}">
                    <a16:rowId xmlns:a16="http://schemas.microsoft.com/office/drawing/2014/main" val="10000"/>
                  </a:ext>
                </a:extLst>
              </a:tr>
              <a:tr h="342900">
                <a:tc>
                  <a:txBody>
                    <a:bodyPr/>
                    <a:lstStyle/>
                    <a:p>
                      <a:r>
                        <a:rPr lang="en-US" sz="1800" dirty="0"/>
                        <a:t>Intercept</a:t>
                      </a:r>
                    </a:p>
                  </a:txBody>
                  <a:tcPr marL="68580" marR="68580" marT="34290" marB="34290"/>
                </a:tc>
                <a:tc>
                  <a:txBody>
                    <a:bodyPr/>
                    <a:lstStyle/>
                    <a:p>
                      <a:pPr algn="r"/>
                      <a:r>
                        <a:rPr lang="en-US" sz="1800" dirty="0">
                          <a:solidFill>
                            <a:schemeClr val="bg1"/>
                          </a:solidFill>
                        </a:rPr>
                        <a:t>9.90</a:t>
                      </a:r>
                    </a:p>
                  </a:txBody>
                  <a:tcPr marL="68580" marR="68580" marT="34290" marB="34290">
                    <a:solidFill>
                      <a:schemeClr val="accent6">
                        <a:lumMod val="75000"/>
                      </a:schemeClr>
                    </a:solidFill>
                  </a:tcPr>
                </a:tc>
                <a:tc>
                  <a:txBody>
                    <a:bodyPr/>
                    <a:lstStyle/>
                    <a:p>
                      <a:pPr algn="r"/>
                      <a:r>
                        <a:rPr lang="en-US" sz="1800" dirty="0"/>
                        <a:t>0.85</a:t>
                      </a:r>
                    </a:p>
                  </a:txBody>
                  <a:tcPr marL="68580" marR="68580" marT="34290" marB="34290"/>
                </a:tc>
                <a:tc>
                  <a:txBody>
                    <a:bodyPr/>
                    <a:lstStyle/>
                    <a:p>
                      <a:pPr algn="r"/>
                      <a:r>
                        <a:rPr lang="en-US" sz="1800" dirty="0"/>
                        <a:t>11.60</a:t>
                      </a:r>
                    </a:p>
                  </a:txBody>
                  <a:tcPr marL="68580" marR="68580" marT="34290" marB="34290"/>
                </a:tc>
                <a:tc>
                  <a:txBody>
                    <a:bodyPr/>
                    <a:lstStyle/>
                    <a:p>
                      <a:pPr algn="r"/>
                      <a:r>
                        <a:rPr lang="en-US" sz="1800" dirty="0">
                          <a:solidFill>
                            <a:schemeClr val="bg1"/>
                          </a:solidFill>
                        </a:rPr>
                        <a:t>0.00</a:t>
                      </a:r>
                    </a:p>
                  </a:txBody>
                  <a:tcPr marL="68580" marR="68580" marT="34290" marB="34290">
                    <a:solidFill>
                      <a:schemeClr val="accent6">
                        <a:lumMod val="75000"/>
                      </a:schemeClr>
                    </a:solidFill>
                  </a:tcPr>
                </a:tc>
                <a:extLst>
                  <a:ext uri="{0D108BD9-81ED-4DB2-BD59-A6C34878D82A}">
                    <a16:rowId xmlns:a16="http://schemas.microsoft.com/office/drawing/2014/main" val="10001"/>
                  </a:ext>
                </a:extLst>
              </a:tr>
              <a:tr h="342900">
                <a:tc>
                  <a:txBody>
                    <a:bodyPr/>
                    <a:lstStyle/>
                    <a:p>
                      <a:r>
                        <a:rPr lang="en-US" sz="1800" dirty="0"/>
                        <a:t>Number of Promotions</a:t>
                      </a:r>
                    </a:p>
                  </a:txBody>
                  <a:tcPr marL="68580" marR="68580" marT="34290" marB="34290"/>
                </a:tc>
                <a:tc>
                  <a:txBody>
                    <a:bodyPr/>
                    <a:lstStyle/>
                    <a:p>
                      <a:pPr algn="r"/>
                      <a:r>
                        <a:rPr lang="en-US" sz="1800" dirty="0">
                          <a:solidFill>
                            <a:schemeClr val="bg1"/>
                          </a:solidFill>
                        </a:rPr>
                        <a:t>1.42</a:t>
                      </a:r>
                    </a:p>
                  </a:txBody>
                  <a:tcPr marL="68580" marR="68580" marT="34290" marB="34290">
                    <a:solidFill>
                      <a:schemeClr val="accent6">
                        <a:lumMod val="75000"/>
                      </a:schemeClr>
                    </a:solidFill>
                  </a:tcPr>
                </a:tc>
                <a:tc>
                  <a:txBody>
                    <a:bodyPr/>
                    <a:lstStyle/>
                    <a:p>
                      <a:pPr algn="r"/>
                      <a:r>
                        <a:rPr lang="en-US" sz="1800" dirty="0"/>
                        <a:t>0.22</a:t>
                      </a:r>
                    </a:p>
                  </a:txBody>
                  <a:tcPr marL="68580" marR="68580" marT="34290" marB="34290"/>
                </a:tc>
                <a:tc>
                  <a:txBody>
                    <a:bodyPr/>
                    <a:lstStyle/>
                    <a:p>
                      <a:pPr algn="r"/>
                      <a:r>
                        <a:rPr lang="en-US" sz="1800" dirty="0"/>
                        <a:t>6.37</a:t>
                      </a:r>
                    </a:p>
                  </a:txBody>
                  <a:tcPr marL="68580" marR="68580" marT="34290" marB="34290"/>
                </a:tc>
                <a:tc>
                  <a:txBody>
                    <a:bodyPr/>
                    <a:lstStyle/>
                    <a:p>
                      <a:pPr algn="r"/>
                      <a:r>
                        <a:rPr lang="en-US" sz="1800" dirty="0">
                          <a:solidFill>
                            <a:schemeClr val="bg1"/>
                          </a:solidFill>
                        </a:rPr>
                        <a:t>0.00</a:t>
                      </a:r>
                    </a:p>
                  </a:txBody>
                  <a:tcPr marL="68580" marR="68580" marT="34290" marB="34290">
                    <a:solidFill>
                      <a:schemeClr val="accent6">
                        <a:lumMod val="75000"/>
                      </a:schemeClr>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5685171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rgbClr val="475A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7759" y="480060"/>
            <a:ext cx="8428482"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iphy">
            <a:hlinkClick r:id="" action="ppaction://media"/>
            <a:extLst>
              <a:ext uri="{FF2B5EF4-FFF2-40B4-BE49-F238E27FC236}">
                <a16:creationId xmlns:a16="http://schemas.microsoft.com/office/drawing/2014/main" id="{B6E8BB64-4F33-474D-BA5D-E132B41BA7DD}"/>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482600" y="1312736"/>
            <a:ext cx="8178799" cy="4232527"/>
          </a:xfrm>
          <a:prstGeom prst="rect">
            <a:avLst/>
          </a:prstGeom>
        </p:spPr>
      </p:pic>
    </p:spTree>
    <p:extLst>
      <p:ext uri="{BB962C8B-B14F-4D97-AF65-F5344CB8AC3E}">
        <p14:creationId xmlns:p14="http://schemas.microsoft.com/office/powerpoint/2010/main" val="2903526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8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Best Sellers</a:t>
            </a:r>
          </a:p>
        </p:txBody>
      </p:sp>
      <p:pic>
        <p:nvPicPr>
          <p:cNvPr id="4" name="Picture 3"/>
          <p:cNvPicPr>
            <a:picLocks noChangeAspect="1"/>
          </p:cNvPicPr>
          <p:nvPr/>
        </p:nvPicPr>
        <p:blipFill>
          <a:blip r:embed="rId2"/>
          <a:stretch>
            <a:fillRect/>
          </a:stretch>
        </p:blipFill>
        <p:spPr>
          <a:xfrm>
            <a:off x="185550" y="1066800"/>
            <a:ext cx="8882250" cy="4622680"/>
          </a:xfrm>
          <a:prstGeom prst="rect">
            <a:avLst/>
          </a:prstGeom>
        </p:spPr>
      </p:pic>
    </p:spTree>
  </p:cSld>
  <p:clrMapOvr>
    <a:masterClrMapping/>
  </p:clrMapOvr>
</p:sld>
</file>

<file path=ppt/theme/theme1.xml><?xml version="1.0" encoding="utf-8"?>
<a:theme xmlns:a="http://schemas.openxmlformats.org/drawingml/2006/main" name="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458</TotalTime>
  <Words>1638</Words>
  <Application>Microsoft Office PowerPoint</Application>
  <PresentationFormat>On-screen Show (4:3)</PresentationFormat>
  <Paragraphs>499</Paragraphs>
  <Slides>39</Slides>
  <Notes>7</Notes>
  <HiddenSlides>0</HiddenSlides>
  <MMClips>1</MMClips>
  <ScaleCrop>false</ScaleCrop>
  <HeadingPairs>
    <vt:vector size="6" baseType="variant">
      <vt:variant>
        <vt:lpstr>Fonts Used</vt:lpstr>
      </vt:variant>
      <vt:variant>
        <vt:i4>10</vt:i4>
      </vt:variant>
      <vt:variant>
        <vt:lpstr>Theme</vt:lpstr>
      </vt:variant>
      <vt:variant>
        <vt:i4>4</vt:i4>
      </vt:variant>
      <vt:variant>
        <vt:lpstr>Slide Titles</vt:lpstr>
      </vt:variant>
      <vt:variant>
        <vt:i4>39</vt:i4>
      </vt:variant>
    </vt:vector>
  </HeadingPairs>
  <TitlesOfParts>
    <vt:vector size="53" baseType="lpstr">
      <vt:lpstr>Arial</vt:lpstr>
      <vt:lpstr>Arial Narrow</vt:lpstr>
      <vt:lpstr>Calibri</vt:lpstr>
      <vt:lpstr>Calibri Light</vt:lpstr>
      <vt:lpstr>Cambria Math</vt:lpstr>
      <vt:lpstr>Franklin Gothic Demi</vt:lpstr>
      <vt:lpstr>Franklin Gothic Medium</vt:lpstr>
      <vt:lpstr>Symbol</vt:lpstr>
      <vt:lpstr>Times New Roman</vt:lpstr>
      <vt:lpstr>Wingdings</vt:lpstr>
      <vt:lpstr>Default Design</vt:lpstr>
      <vt:lpstr>Office Theme</vt:lpstr>
      <vt:lpstr>1_Office Theme</vt:lpstr>
      <vt:lpstr>2_Office Theme</vt:lpstr>
      <vt:lpstr>Marketing Mix Regressions</vt:lpstr>
      <vt:lpstr>PowerPoint Presentation</vt:lpstr>
      <vt:lpstr>Introduction</vt:lpstr>
      <vt:lpstr>Class Rating</vt:lpstr>
      <vt:lpstr>Diagnosing Market Response: Regression Analysis</vt:lpstr>
      <vt:lpstr>PowerPoint Presentation</vt:lpstr>
      <vt:lpstr>Diagnosing Market Response: Regression Analysis</vt:lpstr>
      <vt:lpstr>PowerPoint Presentation</vt:lpstr>
      <vt:lpstr>The Best Sellers</vt:lpstr>
      <vt:lpstr>Print Ads</vt:lpstr>
      <vt:lpstr>Marketing Analytics?</vt:lpstr>
      <vt:lpstr>Marketing Mix Models - Predictive</vt:lpstr>
      <vt:lpstr>PowerPoint Presentation</vt:lpstr>
      <vt:lpstr>Except Grey Goose No Brand Changes Tier</vt:lpstr>
      <vt:lpstr>Change in Sales is More Relevant</vt:lpstr>
      <vt:lpstr>Unit Roots in Predictive Models</vt:lpstr>
      <vt:lpstr>Unit Roots in Predictive Models</vt:lpstr>
      <vt:lpstr>Prescriptive Models – Predicting Change in Sales?</vt:lpstr>
      <vt:lpstr>Prescriptive Models – Why are Price coefficients changing?</vt:lpstr>
      <vt:lpstr>PowerPoint Presentation</vt:lpstr>
      <vt:lpstr>PowerPoint Presentation</vt:lpstr>
      <vt:lpstr>PowerPoint Presentation</vt:lpstr>
      <vt:lpstr>PowerPoint Presentation</vt:lpstr>
      <vt:lpstr>PowerPoint Presentation</vt:lpstr>
      <vt:lpstr>Earnings = f(height)</vt:lpstr>
      <vt:lpstr>Omitted Variable Bias</vt:lpstr>
      <vt:lpstr>Takeaways</vt:lpstr>
      <vt:lpstr>Why are the coefficients on advertising sometimes positive, negative or non-significant?</vt:lpstr>
      <vt:lpstr>Print and Outdoor Advertising</vt:lpstr>
      <vt:lpstr>PowerPoint Presentation</vt:lpstr>
      <vt:lpstr>PowerPoint Presentation</vt:lpstr>
      <vt:lpstr>Omitted Variable Bias</vt:lpstr>
      <vt:lpstr>Multicollinearity</vt:lpstr>
      <vt:lpstr>When is the relationship between experience and earnings easier to find?</vt:lpstr>
      <vt:lpstr>Consider two regressions</vt:lpstr>
      <vt:lpstr>How to deal with Multicollinearity?</vt:lpstr>
      <vt:lpstr>Coming Attractions</vt:lpstr>
      <vt:lpstr>Marketing Mix Models - Summary</vt:lpstr>
      <vt:lpstr>Marketing Mix Models - 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Marketing Mix Regressions</dc:title>
  <dc:creator>Venkatesan, Rajkumar</dc:creator>
  <cp:lastModifiedBy>Rajkumar Venkatesan</cp:lastModifiedBy>
  <cp:revision>14</cp:revision>
  <dcterms:created xsi:type="dcterms:W3CDTF">2020-10-26T16:17:56Z</dcterms:created>
  <dcterms:modified xsi:type="dcterms:W3CDTF">2021-02-09T01:46:18Z</dcterms:modified>
</cp:coreProperties>
</file>